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81" r:id="rId5"/>
    <p:sldId id="260" r:id="rId6"/>
    <p:sldId id="262" r:id="rId7"/>
    <p:sldId id="271" r:id="rId8"/>
    <p:sldId id="273" r:id="rId9"/>
    <p:sldId id="279" r:id="rId10"/>
    <p:sldId id="282" r:id="rId11"/>
    <p:sldId id="278" r:id="rId12"/>
    <p:sldId id="267" r:id="rId13"/>
    <p:sldId id="268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6903E"/>
    <a:srgbClr val="EAEDE8"/>
    <a:srgbClr val="D1DBCE"/>
    <a:srgbClr val="4F8180"/>
    <a:srgbClr val="558ED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4340" autoAdjust="0"/>
  </p:normalViewPr>
  <p:slideViewPr>
    <p:cSldViewPr>
      <p:cViewPr varScale="1">
        <p:scale>
          <a:sx n="62" d="100"/>
          <a:sy n="62" d="100"/>
        </p:scale>
        <p:origin x="752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60960-FA35-444A-857A-8EF0687D8B55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7AB6-B577-4E01-8AEE-57DA40D6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7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54252" y="1214627"/>
            <a:ext cx="9678924" cy="441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06067" y="1266444"/>
            <a:ext cx="9577578" cy="4309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00" y="1411224"/>
            <a:ext cx="9296400" cy="4036060"/>
          </a:xfrm>
          <a:custGeom>
            <a:avLst/>
            <a:gdLst/>
            <a:ahLst/>
            <a:cxnLst/>
            <a:rect l="l" t="t" r="r" b="b"/>
            <a:pathLst>
              <a:path w="9296400" h="4036060">
                <a:moveTo>
                  <a:pt x="0" y="4035552"/>
                </a:moveTo>
                <a:lnTo>
                  <a:pt x="9296400" y="4035552"/>
                </a:lnTo>
                <a:lnTo>
                  <a:pt x="9296400" y="0"/>
                </a:lnTo>
                <a:lnTo>
                  <a:pt x="0" y="0"/>
                </a:lnTo>
                <a:lnTo>
                  <a:pt x="0" y="4035552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1496" y="1261872"/>
            <a:ext cx="9586722" cy="43182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3172" y="236220"/>
            <a:ext cx="11723370" cy="638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1855" y="374903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5363" y="237743"/>
            <a:ext cx="2926080" cy="6383020"/>
          </a:xfrm>
          <a:custGeom>
            <a:avLst/>
            <a:gdLst/>
            <a:ahLst/>
            <a:cxnLst/>
            <a:rect l="l" t="t" r="r" b="b"/>
            <a:pathLst>
              <a:path w="2926080" h="6383020">
                <a:moveTo>
                  <a:pt x="2926080" y="0"/>
                </a:moveTo>
                <a:lnTo>
                  <a:pt x="0" y="0"/>
                </a:lnTo>
                <a:lnTo>
                  <a:pt x="0" y="6382511"/>
                </a:lnTo>
                <a:lnTo>
                  <a:pt x="2926080" y="6382511"/>
                </a:lnTo>
                <a:lnTo>
                  <a:pt x="292608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3172" y="236220"/>
            <a:ext cx="11723370" cy="63832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1855" y="374903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4695" y="237743"/>
            <a:ext cx="11722735" cy="6383020"/>
          </a:xfrm>
          <a:custGeom>
            <a:avLst/>
            <a:gdLst/>
            <a:ahLst/>
            <a:cxnLst/>
            <a:rect l="l" t="t" r="r" b="b"/>
            <a:pathLst>
              <a:path w="11722735" h="6383020">
                <a:moveTo>
                  <a:pt x="11722608" y="0"/>
                </a:moveTo>
                <a:lnTo>
                  <a:pt x="0" y="0"/>
                </a:lnTo>
                <a:lnTo>
                  <a:pt x="0" y="6382511"/>
                </a:lnTo>
                <a:lnTo>
                  <a:pt x="11722608" y="6382511"/>
                </a:lnTo>
                <a:lnTo>
                  <a:pt x="11722608" y="0"/>
                </a:lnTo>
                <a:close/>
              </a:path>
            </a:pathLst>
          </a:custGeom>
          <a:solidFill>
            <a:srgbClr val="D9D9D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71855" y="374903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6008" y="969721"/>
            <a:ext cx="545998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343" y="1665223"/>
            <a:ext cx="10868660" cy="4615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re@kilimanichildrensclinic.co.ke" TargetMode="External"/><Relationship Id="rId2" Type="http://schemas.openxmlformats.org/officeDocument/2006/relationships/hyperlink" Target="mailto:hello@dynamicoccupationaltherapy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sepkenya.com" TargetMode="External"/><Relationship Id="rId4" Type="http://schemas.openxmlformats.org/officeDocument/2006/relationships/hyperlink" Target="mailto:sep_professionals@yahoo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rangevilleschool.ac.ke/" TargetMode="External"/><Relationship Id="rId7" Type="http://schemas.openxmlformats.org/officeDocument/2006/relationships/hyperlink" Target="https://autismschoolinternational.org/" TargetMode="External"/><Relationship Id="rId2" Type="http://schemas.openxmlformats.org/officeDocument/2006/relationships/hyperlink" Target="http://goodrichschools.ac.k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psk.or.ke/" TargetMode="External"/><Relationship Id="rId5" Type="http://schemas.openxmlformats.org/officeDocument/2006/relationships/hyperlink" Target="http://kaizora.com/index.html" TargetMode="External"/><Relationship Id="rId4" Type="http://schemas.openxmlformats.org/officeDocument/2006/relationships/hyperlink" Target="https://www.giftedhands.ac.ke/abou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nairobi.de/index.php?article_id=1&amp;clang=1" TargetMode="External"/><Relationship Id="rId2" Type="http://schemas.openxmlformats.org/officeDocument/2006/relationships/hyperlink" Target="https://oshwalacademy.sc.ke/oan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utismschoolinternational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.ac.ke/" TargetMode="External"/><Relationship Id="rId2" Type="http://schemas.openxmlformats.org/officeDocument/2006/relationships/hyperlink" Target="https://www.kenyaprimaryschools.com/nairobi/jacaranda-special-school-primary-kilimani-westlands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ctionfoundationkenya.org/" TargetMode="External"/><Relationship Id="rId2" Type="http://schemas.openxmlformats.org/officeDocument/2006/relationships/hyperlink" Target="http://www.littlerockkeny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dy.or.k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917" y="2261691"/>
            <a:ext cx="8201659" cy="197231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marR="5080" indent="-2540" algn="ctr">
              <a:lnSpc>
                <a:spcPct val="83000"/>
              </a:lnSpc>
              <a:spcBef>
                <a:spcPts val="1080"/>
              </a:spcBef>
            </a:pPr>
            <a:r>
              <a:rPr sz="4800" spc="-90" dirty="0">
                <a:solidFill>
                  <a:srgbClr val="FFFFFF"/>
                </a:solidFill>
              </a:rPr>
              <a:t>RESOURCES </a:t>
            </a:r>
            <a:r>
              <a:rPr sz="4800" spc="-80" dirty="0">
                <a:solidFill>
                  <a:srgbClr val="FFFFFF"/>
                </a:solidFill>
              </a:rPr>
              <a:t>GUIDE </a:t>
            </a:r>
            <a:r>
              <a:rPr sz="4800" spc="-65" dirty="0">
                <a:solidFill>
                  <a:srgbClr val="FFFFFF"/>
                </a:solidFill>
              </a:rPr>
              <a:t>FOR  </a:t>
            </a:r>
            <a:r>
              <a:rPr sz="4800" spc="-90" dirty="0">
                <a:solidFill>
                  <a:srgbClr val="FFFFFF"/>
                </a:solidFill>
              </a:rPr>
              <a:t>FAMILIES </a:t>
            </a:r>
            <a:r>
              <a:rPr sz="4800" spc="-80" dirty="0">
                <a:solidFill>
                  <a:srgbClr val="FFFFFF"/>
                </a:solidFill>
              </a:rPr>
              <a:t>WITH  </a:t>
            </a:r>
            <a:r>
              <a:rPr sz="4800" spc="-95" dirty="0">
                <a:solidFill>
                  <a:srgbClr val="FFFFFF"/>
                </a:solidFill>
              </a:rPr>
              <a:t>DEVELOPMENTAL</a:t>
            </a:r>
            <a:r>
              <a:rPr sz="4800" spc="-250" dirty="0">
                <a:solidFill>
                  <a:srgbClr val="FFFFFF"/>
                </a:solidFill>
              </a:rPr>
              <a:t> </a:t>
            </a:r>
            <a:r>
              <a:rPr sz="4800" spc="-95" dirty="0">
                <a:solidFill>
                  <a:srgbClr val="FFFFFF"/>
                </a:solidFill>
              </a:rPr>
              <a:t>DISABILITIES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447800" y="1411224"/>
            <a:ext cx="9296400" cy="4036060"/>
          </a:xfrm>
          <a:custGeom>
            <a:avLst/>
            <a:gdLst/>
            <a:ahLst/>
            <a:cxnLst/>
            <a:rect l="l" t="t" r="r" b="b"/>
            <a:pathLst>
              <a:path w="9296400" h="4036060">
                <a:moveTo>
                  <a:pt x="0" y="4035552"/>
                </a:moveTo>
                <a:lnTo>
                  <a:pt x="9296400" y="4035552"/>
                </a:lnTo>
                <a:lnTo>
                  <a:pt x="9296400" y="0"/>
                </a:lnTo>
                <a:lnTo>
                  <a:pt x="0" y="0"/>
                </a:lnTo>
                <a:lnTo>
                  <a:pt x="0" y="403555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533400"/>
            <a:ext cx="7056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Health </a:t>
            </a:r>
            <a:r>
              <a:rPr spc="-5" dirty="0"/>
              <a:t>and Medical</a:t>
            </a:r>
            <a:r>
              <a:rPr dirty="0"/>
              <a:t> </a:t>
            </a:r>
            <a:r>
              <a:rPr spc="-10" dirty="0"/>
              <a:t>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38707"/>
              </p:ext>
            </p:extLst>
          </p:nvPr>
        </p:nvGraphicFramePr>
        <p:xfrm>
          <a:off x="762000" y="1219200"/>
          <a:ext cx="10972800" cy="473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280">
                  <a:extLst>
                    <a:ext uri="{9D8B030D-6E8A-4147-A177-3AD203B41FA5}">
                      <a16:colId xmlns:a16="http://schemas.microsoft.com/office/drawing/2014/main" val="3122326694"/>
                    </a:ext>
                  </a:extLst>
                </a:gridCol>
                <a:gridCol w="3111720">
                  <a:extLst>
                    <a:ext uri="{9D8B030D-6E8A-4147-A177-3AD203B41FA5}">
                      <a16:colId xmlns:a16="http://schemas.microsoft.com/office/drawing/2014/main" val="47458417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12191109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4182965054"/>
                    </a:ext>
                  </a:extLst>
                </a:gridCol>
              </a:tblGrid>
              <a:tr h="555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othic Uralic"/>
                        </a:rPr>
                        <a:t>Sub-  County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othic Uralic"/>
                        </a:rPr>
                        <a:t>Institution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othic Uralic"/>
                        </a:rPr>
                        <a:t>Physical Address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othic Uralic"/>
                        </a:rPr>
                        <a:t>Phone Number/Website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45238"/>
                  </a:ext>
                </a:extLst>
              </a:tr>
              <a:tr h="77450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Westlands</a:t>
                      </a:r>
                    </a:p>
                  </a:txBody>
                  <a:tcPr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Dynamic Occupational Therapy LTD - School Based Therapy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Lower Kabete Rd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u="sng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0734622610 / 0703 309 505</a:t>
                      </a:r>
                    </a:p>
                    <a:p>
                      <a:r>
                        <a:rPr lang="en-CA" sz="1600" u="sng" strike="noStrike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2"/>
                        </a:rPr>
                        <a:t>hello@dynamicoccupationaltherapy.com</a:t>
                      </a:r>
                      <a:endParaRPr lang="en-US" sz="1600" u="sng" dirty="0">
                        <a:solidFill>
                          <a:srgbClr val="00B0F0"/>
                        </a:solidFill>
                        <a:latin typeface="Gothic Uralic"/>
                      </a:endParaRPr>
                    </a:p>
                  </a:txBody>
                  <a:tcPr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68446"/>
                  </a:ext>
                </a:extLst>
              </a:tr>
              <a:tr h="1108746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Gothic Uralic"/>
                        </a:rPr>
                        <a:t>Dagoretti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Ability Therapy Clinics 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Along </a:t>
                      </a:r>
                      <a:r>
                        <a:rPr lang="en-US" sz="1600" b="0" i="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Loginye</a:t>
                      </a:r>
                      <a:r>
                        <a:rPr lang="en-US" sz="1600" b="0" i="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Road, Woodley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u="sng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0780999708 /0726272223</a:t>
                      </a:r>
                    </a:p>
                    <a:p>
                      <a:endParaRPr lang="en-CA" sz="1600" u="sng" dirty="0">
                        <a:solidFill>
                          <a:srgbClr val="00B0F0"/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  <a:p>
                      <a:r>
                        <a:rPr lang="en-CA" sz="1600" u="sng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info@abilitytherapyplace.co.ke</a:t>
                      </a:r>
                      <a:endParaRPr lang="en-US" sz="1600" u="sng" dirty="0">
                        <a:solidFill>
                          <a:srgbClr val="00B0F0"/>
                        </a:solidFill>
                        <a:effectLst/>
                        <a:latin typeface="Gothic Uralic"/>
                      </a:endParaRPr>
                    </a:p>
                  </a:txBody>
                  <a:tcPr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53025"/>
                  </a:ext>
                </a:extLst>
              </a:tr>
              <a:tr h="123347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Westlands</a:t>
                      </a:r>
                    </a:p>
                  </a:txBody>
                  <a:tcPr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Kilimani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Childrens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Clinic 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Dennis Pritt Rd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u="sng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0204404 949 / 0731 655 277 / 0776087586</a:t>
                      </a:r>
                    </a:p>
                    <a:p>
                      <a:endParaRPr lang="en-CA" sz="1600" u="sng" dirty="0">
                        <a:solidFill>
                          <a:srgbClr val="00B0F0"/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  <a:p>
                      <a:r>
                        <a:rPr lang="en-CA" sz="1600" u="sng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3"/>
                        </a:rPr>
                        <a:t>care@kilimanichildrensclinic.co.ke</a:t>
                      </a:r>
                      <a:r>
                        <a:rPr lang="en-CA" sz="1600" u="sng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 </a:t>
                      </a:r>
                      <a:endParaRPr lang="en-US" sz="1600" u="sng" dirty="0">
                        <a:solidFill>
                          <a:srgbClr val="00B0F0"/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17507"/>
                  </a:ext>
                </a:extLst>
              </a:tr>
              <a:tr h="100399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Gothic Uralic"/>
                        </a:rPr>
                        <a:t>Kamiti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Special Education Professionals - NGO that offers multidisciplinary services to Low Income areas.</a:t>
                      </a:r>
                      <a:endParaRPr lang="en-US" sz="1600" dirty="0">
                        <a:solidFill>
                          <a:schemeClr val="dk1"/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Gothic Uralic"/>
                        </a:rPr>
                        <a:t>Kamiti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ctr"/>
                      <a:r>
                        <a:rPr lang="en-CA" sz="1600" u="sng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0733 267 869</a:t>
                      </a:r>
                      <a:endParaRPr lang="en-US" sz="1600" u="sng" dirty="0">
                        <a:solidFill>
                          <a:srgbClr val="00B0F0"/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  <a:p>
                      <a:pPr fontAlgn="ctr"/>
                      <a:endParaRPr lang="en-CA" sz="1600" u="sng" strike="noStrike" dirty="0">
                        <a:solidFill>
                          <a:srgbClr val="00B0F0"/>
                        </a:solidFill>
                        <a:effectLst/>
                        <a:latin typeface="Gothic Uralic"/>
                        <a:ea typeface="+mn-ea"/>
                        <a:cs typeface="+mn-cs"/>
                        <a:hlinkClick r:id="rId4"/>
                      </a:endParaRPr>
                    </a:p>
                    <a:p>
                      <a:pPr fontAlgn="ctr"/>
                      <a:r>
                        <a:rPr lang="en-CA" sz="1600" u="sng" strike="noStrike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4"/>
                        </a:rPr>
                        <a:t>sep_professionals@yahoo.com</a:t>
                      </a:r>
                      <a:r>
                        <a:rPr lang="en-CA" sz="1600" u="sng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 or </a:t>
                      </a:r>
                    </a:p>
                    <a:p>
                      <a:pPr fontAlgn="ctr"/>
                      <a:r>
                        <a:rPr lang="en-CA" sz="1600" u="sng" strike="noStrike" dirty="0">
                          <a:solidFill>
                            <a:srgbClr val="00B0F0"/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5"/>
                        </a:rPr>
                        <a:t>info@sepkenya.com</a:t>
                      </a:r>
                      <a:endParaRPr lang="en-US" sz="1600" u="sng" dirty="0">
                        <a:solidFill>
                          <a:srgbClr val="00B0F0"/>
                        </a:solidFill>
                        <a:latin typeface="Gothic Uralic"/>
                      </a:endParaRPr>
                    </a:p>
                  </a:txBody>
                  <a:tcPr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31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55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6796" y="381000"/>
            <a:ext cx="7056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Health and </a:t>
            </a:r>
            <a:r>
              <a:rPr spc="-5" dirty="0"/>
              <a:t>Medical</a:t>
            </a:r>
            <a:r>
              <a:rPr spc="25" dirty="0"/>
              <a:t> </a:t>
            </a:r>
            <a:r>
              <a:rPr spc="-10" dirty="0"/>
              <a:t>Services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5800" y="1002145"/>
          <a:ext cx="11068682" cy="5503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8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567">
                <a:tc>
                  <a:txBody>
                    <a:bodyPr/>
                    <a:lstStyle/>
                    <a:p>
                      <a:pPr marL="62865" marR="319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Sub-  Cou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ty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Institution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Services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available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Physical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Address</a:t>
                      </a:r>
                      <a:endParaRPr sz="160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407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Phone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umber</a:t>
                      </a:r>
                      <a:endParaRPr sz="160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Website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3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>
                          <a:latin typeface="Gothic Uralic"/>
                          <a:cs typeface="Gothic Uralic"/>
                        </a:rPr>
                        <a:t>Kibera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6908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Kenyatta National Hospital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58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-"/>
                        <a:tabLst>
                          <a:tab pos="172085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   </a:t>
                      </a:r>
                      <a:r>
                        <a:rPr sz="1600" spc="-5" dirty="0">
                          <a:latin typeface="Gothic Uralic"/>
                          <a:cs typeface="Gothic Uralic"/>
                        </a:rPr>
                        <a:t>General </a:t>
                      </a:r>
                      <a:r>
                        <a:rPr sz="1600" dirty="0">
                          <a:latin typeface="Gothic Uralic"/>
                          <a:cs typeface="Gothic Uralic"/>
                        </a:rPr>
                        <a:t>medical</a:t>
                      </a:r>
                      <a:r>
                        <a:rPr sz="1600" spc="-1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lang="en-US" sz="1600" spc="-15" dirty="0">
                          <a:latin typeface="Gothic Uralic"/>
                          <a:cs typeface="Gothic Uralic"/>
                        </a:rPr>
                        <a:t>and surgical </a:t>
                      </a:r>
                      <a:r>
                        <a:rPr sz="1600" dirty="0">
                          <a:latin typeface="Gothic Uralic"/>
                          <a:cs typeface="Gothic Uralic"/>
                        </a:rPr>
                        <a:t>care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.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sz="1600" spc="-5" dirty="0">
                          <a:latin typeface="Gothic Uralic"/>
                          <a:cs typeface="Gothic Uralic"/>
                        </a:rPr>
                        <a:t>Occupational</a:t>
                      </a:r>
                      <a:r>
                        <a:rPr sz="1600" spc="-4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spc="-5" dirty="0">
                          <a:latin typeface="Gothic Uralic"/>
                          <a:cs typeface="Gothic Uralic"/>
                        </a:rPr>
                        <a:t>Therapy</a:t>
                      </a: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Specialized health care services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Mental Health services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Hospital Road, Upper</a:t>
                      </a:r>
                      <a:r>
                        <a:rPr lang="en-US" sz="1600" baseline="0" dirty="0">
                          <a:latin typeface="Gothic Uralic"/>
                          <a:cs typeface="Gothic Uralic"/>
                        </a:rPr>
                        <a:t> hill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020-2726300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1079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i="1" u="sng" dirty="0">
                          <a:solidFill>
                            <a:srgbClr val="00B0F0"/>
                          </a:solidFill>
                          <a:latin typeface="Gothic Uralic"/>
                          <a:cs typeface="Gothic Uralic"/>
                        </a:rPr>
                        <a:t>https://knh.or.ke/</a:t>
                      </a:r>
                      <a:endParaRPr sz="1600" i="1" u="sng" dirty="0">
                        <a:solidFill>
                          <a:srgbClr val="00B0F0"/>
                        </a:solidFill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346">
                <a:tc>
                  <a:txBody>
                    <a:bodyPr/>
                    <a:lstStyle/>
                    <a:p>
                      <a:r>
                        <a:rPr lang="en-US" sz="1600" dirty="0"/>
                        <a:t>Westlands</a:t>
                      </a:r>
                      <a:endParaRPr sz="1600" dirty="0"/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4616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Aga Khan University Hospital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58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-"/>
                        <a:tabLst>
                          <a:tab pos="172085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 General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medical</a:t>
                      </a:r>
                      <a:r>
                        <a:rPr lang="en-US" sz="1600" spc="-15" dirty="0">
                          <a:latin typeface="Gothic Uralic"/>
                          <a:cs typeface="Gothic Uralic"/>
                        </a:rPr>
                        <a:t> and surgical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care.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Occupational</a:t>
                      </a:r>
                      <a:r>
                        <a:rPr lang="en-US" sz="1600" spc="-4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Therapy.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Specialized health care services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Mental Health services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91770" algn="just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3</a:t>
                      </a:r>
                      <a:r>
                        <a:rPr lang="en-US" sz="1600" baseline="30000" dirty="0">
                          <a:latin typeface="Gothic Uralic"/>
                          <a:cs typeface="Gothic Uralic"/>
                        </a:rPr>
                        <a:t>rd</a:t>
                      </a:r>
                      <a:r>
                        <a:rPr lang="en-US" sz="1600" baseline="0" dirty="0">
                          <a:latin typeface="Gothic Uralic"/>
                          <a:cs typeface="Gothic Uralic"/>
                        </a:rPr>
                        <a:t> Parkland Avenue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+254 3662000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86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i="1" u="sng" dirty="0">
                          <a:solidFill>
                            <a:schemeClr val="accent1"/>
                          </a:solidFill>
                          <a:latin typeface="Gothic Uralic"/>
                          <a:cs typeface="Gothic Uralic"/>
                        </a:rPr>
                        <a:t>https://www.agakhanhospitals.org/</a:t>
                      </a:r>
                      <a:endParaRPr sz="1600" i="1" u="sng" dirty="0">
                        <a:solidFill>
                          <a:schemeClr val="accent1"/>
                        </a:solidFill>
                        <a:latin typeface="Gothic Uralic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395">
                <a:tc>
                  <a:txBody>
                    <a:bodyPr/>
                    <a:lstStyle/>
                    <a:p>
                      <a:endParaRPr sz="1600" dirty="0"/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701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Nairobi Hospital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58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-"/>
                        <a:tabLst>
                          <a:tab pos="172085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General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medical</a:t>
                      </a:r>
                      <a:r>
                        <a:rPr lang="en-US" sz="1600" spc="-15" dirty="0">
                          <a:latin typeface="Gothic Uralic"/>
                          <a:cs typeface="Gothic Uralic"/>
                        </a:rPr>
                        <a:t> and surgical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care.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Occupational</a:t>
                      </a:r>
                      <a:r>
                        <a:rPr lang="en-US" sz="1600" spc="-4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Therapy.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Specialized health care services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Mental Health services</a:t>
                      </a:r>
                      <a:endParaRPr lang="en-US" sz="1600" dirty="0">
                        <a:latin typeface="Gothic Uralic"/>
                        <a:cs typeface="Gothic Uralic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2415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600" b="0" i="0" dirty="0" err="1">
                          <a:solidFill>
                            <a:srgbClr val="202124"/>
                          </a:solidFill>
                          <a:effectLst/>
                          <a:latin typeface="Gothic Uralic"/>
                        </a:rPr>
                        <a:t>Argwings</a:t>
                      </a:r>
                      <a:r>
                        <a:rPr lang="en-US" sz="1600" b="0" i="0" dirty="0">
                          <a:solidFill>
                            <a:srgbClr val="202124"/>
                          </a:solidFill>
                          <a:effectLst/>
                          <a:latin typeface="Gothic Uralic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202124"/>
                          </a:solidFill>
                          <a:effectLst/>
                          <a:latin typeface="Gothic Uralic"/>
                        </a:rPr>
                        <a:t>Kodhek</a:t>
                      </a:r>
                      <a:r>
                        <a:rPr lang="en-US" sz="1600" b="0" i="0" dirty="0">
                          <a:solidFill>
                            <a:srgbClr val="202124"/>
                          </a:solidFill>
                          <a:effectLst/>
                          <a:latin typeface="Gothic Uralic"/>
                        </a:rPr>
                        <a:t> Road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020</a:t>
                      </a:r>
                      <a:r>
                        <a:rPr lang="en-US" sz="1600" baseline="0" dirty="0">
                          <a:latin typeface="Gothic Uralic"/>
                          <a:cs typeface="Gothic Uralic"/>
                        </a:rPr>
                        <a:t> 2845000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600" i="1" u="sng" dirty="0">
                          <a:solidFill>
                            <a:schemeClr val="accent1"/>
                          </a:solidFill>
                          <a:latin typeface="Gothic Uralic"/>
                          <a:cs typeface="Gothic Uralic"/>
                        </a:rPr>
                        <a:t>https://thenairobihosp.org/</a:t>
                      </a:r>
                      <a:endParaRPr sz="1600" i="1" u="sng" dirty="0">
                        <a:solidFill>
                          <a:schemeClr val="accent1"/>
                        </a:solidFill>
                        <a:latin typeface="Gothic Uralic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63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381000"/>
            <a:ext cx="70567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Health </a:t>
            </a:r>
            <a:r>
              <a:rPr spc="-5" dirty="0"/>
              <a:t>and Medical</a:t>
            </a:r>
            <a:r>
              <a:rPr dirty="0"/>
              <a:t> </a:t>
            </a:r>
            <a:r>
              <a:rPr spc="-10" dirty="0"/>
              <a:t>Services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40916"/>
              </p:ext>
            </p:extLst>
          </p:nvPr>
        </p:nvGraphicFramePr>
        <p:xfrm>
          <a:off x="762000" y="1136079"/>
          <a:ext cx="10916919" cy="5189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256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Sub-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County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Institution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Services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available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Physical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Address</a:t>
                      </a:r>
                      <a:endParaRPr sz="1600">
                        <a:latin typeface="Gothic Uralic"/>
                        <a:cs typeface="Gothic Uralic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Phone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Number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54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Lang’ata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6489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Karen</a:t>
                      </a:r>
                      <a:r>
                        <a:rPr lang="en-US" sz="1600" baseline="0" dirty="0">
                          <a:latin typeface="Gothic Uralic"/>
                          <a:cs typeface="Gothic Uralic"/>
                        </a:rPr>
                        <a:t> Hospital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58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-"/>
                        <a:tabLst>
                          <a:tab pos="172085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 General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medical</a:t>
                      </a:r>
                      <a:r>
                        <a:rPr lang="en-US" sz="1600" spc="-15" dirty="0">
                          <a:latin typeface="Gothic Uralic"/>
                          <a:cs typeface="Gothic Uralic"/>
                        </a:rPr>
                        <a:t> and surgical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care.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Occupational</a:t>
                      </a:r>
                      <a:r>
                        <a:rPr lang="en-US" sz="1600" spc="-4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Therapy.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Specialized health care services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Mental Health services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3892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Lang’ata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 Road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+254 726 222 001</a:t>
                      </a: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711">
                <a:tc>
                  <a:txBody>
                    <a:bodyPr/>
                    <a:lstStyle/>
                    <a:p>
                      <a:r>
                        <a:rPr lang="en-US" sz="1600" dirty="0" err="1"/>
                        <a:t>Dagoretti</a:t>
                      </a:r>
                      <a:r>
                        <a:rPr lang="en-US" sz="1600" dirty="0"/>
                        <a:t> North</a:t>
                      </a:r>
                      <a:endParaRPr sz="1600" dirty="0"/>
                    </a:p>
                  </a:txBody>
                  <a:tcPr marL="0" marR="0" marT="336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3581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Nairobi</a:t>
                      </a:r>
                      <a:r>
                        <a:rPr lang="en-US" sz="1600" baseline="0" dirty="0">
                          <a:latin typeface="Gothic Uralic"/>
                          <a:cs typeface="Gothic Uralic"/>
                        </a:rPr>
                        <a:t> Women Hospital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58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-"/>
                        <a:tabLst>
                          <a:tab pos="172085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General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medical</a:t>
                      </a:r>
                      <a:r>
                        <a:rPr lang="en-US" sz="1600" spc="-15" dirty="0">
                          <a:latin typeface="Gothic Uralic"/>
                          <a:cs typeface="Gothic Uralic"/>
                        </a:rPr>
                        <a:t> and surgical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care.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Occupational</a:t>
                      </a:r>
                      <a:r>
                        <a:rPr lang="en-US" sz="1600" spc="-4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Therapy.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Specialized health care services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Mental Health services</a:t>
                      </a:r>
                      <a:endParaRPr lang="en-US" sz="1600" dirty="0">
                        <a:latin typeface="Gothic Uralic"/>
                        <a:cs typeface="Gothic Uralic"/>
                      </a:endParaRPr>
                    </a:p>
                    <a:p>
                      <a:pPr marL="76835" marR="725170" indent="546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Hurlingham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0709667000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694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Mathare</a:t>
                      </a:r>
                      <a:endParaRPr sz="1600" dirty="0"/>
                    </a:p>
                  </a:txBody>
                  <a:tcPr marL="0" marR="0" marT="336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5" dirty="0" err="1">
                          <a:latin typeface="Gothic Uralic"/>
                          <a:cs typeface="Gothic Uralic"/>
                        </a:rPr>
                        <a:t>Mathari</a:t>
                      </a:r>
                      <a:r>
                        <a:rPr lang="en-US" sz="1600" spc="-5" baseline="0" dirty="0">
                          <a:latin typeface="Gothic Uralic"/>
                          <a:cs typeface="Gothic Uralic"/>
                        </a:rPr>
                        <a:t> Hospital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Gothic Uralic"/>
                          <a:cs typeface="Gothic Uralic"/>
                        </a:rPr>
                        <a:t>-</a:t>
                      </a: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Mental</a:t>
                      </a:r>
                      <a:r>
                        <a:rPr lang="en-US" sz="1600" spc="-5" baseline="0" dirty="0">
                          <a:latin typeface="Gothic Uralic"/>
                          <a:cs typeface="Gothic Uralic"/>
                        </a:rPr>
                        <a:t> health care</a:t>
                      </a: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5" baseline="0" dirty="0">
                          <a:latin typeface="Gothic Uralic"/>
                          <a:cs typeface="Gothic Uralic"/>
                        </a:rPr>
                        <a:t>- Rehabilitative care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3282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Mathare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020</a:t>
                      </a:r>
                      <a:r>
                        <a:rPr lang="en-US" sz="1600" baseline="0" dirty="0">
                          <a:latin typeface="Gothic Uralic"/>
                          <a:cs typeface="Gothic Uralic"/>
                        </a:rPr>
                        <a:t> 2337694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8119">
                <a:tc>
                  <a:txBody>
                    <a:bodyPr/>
                    <a:lstStyle/>
                    <a:p>
                      <a:r>
                        <a:rPr lang="en-US" sz="1600" dirty="0"/>
                        <a:t>Westlands</a:t>
                      </a:r>
                      <a:endParaRPr sz="1600" dirty="0"/>
                    </a:p>
                  </a:txBody>
                  <a:tcPr marL="0" marR="0" marT="336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Gertrude's </a:t>
                      </a: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Childrens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 Hospital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General medical and surgical care.</a:t>
                      </a: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Occupational Therapy.</a:t>
                      </a: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Specialized health care services</a:t>
                      </a: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Mental Health services</a:t>
                      </a: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3282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Muthaiga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0207206000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167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533400"/>
            <a:ext cx="7056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Health </a:t>
            </a:r>
            <a:r>
              <a:rPr spc="-5" dirty="0"/>
              <a:t>and Medical</a:t>
            </a:r>
            <a:r>
              <a:rPr dirty="0"/>
              <a:t> </a:t>
            </a:r>
            <a:r>
              <a:rPr spc="-10" dirty="0"/>
              <a:t>Services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25193"/>
              </p:ext>
            </p:extLst>
          </p:nvPr>
        </p:nvGraphicFramePr>
        <p:xfrm>
          <a:off x="742949" y="1168401"/>
          <a:ext cx="10904855" cy="5212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2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256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Sub-County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Institution</a:t>
                      </a:r>
                      <a:endParaRPr sz="1600">
                        <a:latin typeface="Gothic Uralic"/>
                        <a:cs typeface="Gothic Ural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Services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available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Physical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Address</a:t>
                      </a:r>
                      <a:endParaRPr sz="1600">
                        <a:latin typeface="Gothic Uralic"/>
                        <a:cs typeface="Gothic Ural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Phone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Number</a:t>
                      </a:r>
                      <a:endParaRPr sz="1600">
                        <a:latin typeface="Gothic Uralic"/>
                        <a:cs typeface="Gothic Uralic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01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Makadara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Pumwani Maternity Hospital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-Obstetric services.</a:t>
                      </a:r>
                    </a:p>
                    <a:p>
                      <a:r>
                        <a:rPr lang="en-US" sz="1600" dirty="0">
                          <a:latin typeface="Gothic Uralic"/>
                        </a:rPr>
                        <a:t>-Rehabilitative</a:t>
                      </a:r>
                      <a:r>
                        <a:rPr lang="en-US" sz="1600" baseline="0" dirty="0">
                          <a:latin typeface="Gothic Uralic"/>
                        </a:rPr>
                        <a:t> Services.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 Pumwani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0778564272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0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Westlands</a:t>
                      </a:r>
                      <a:endParaRPr sz="1600" dirty="0">
                        <a:latin typeface="Gothic Uralic"/>
                      </a:endParaRPr>
                    </a:p>
                  </a:txBody>
                  <a:tcPr marL="0" marR="0" marT="355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 M.P</a:t>
                      </a:r>
                      <a:r>
                        <a:rPr lang="en-US" sz="1600" baseline="0" dirty="0">
                          <a:latin typeface="Gothic Uralic"/>
                        </a:rPr>
                        <a:t> Shah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 marL="0" marR="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58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-"/>
                        <a:tabLst>
                          <a:tab pos="172085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 General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medical</a:t>
                      </a:r>
                      <a:r>
                        <a:rPr lang="en-US" sz="1600" spc="-15" dirty="0">
                          <a:latin typeface="Gothic Uralic"/>
                          <a:cs typeface="Gothic Uralic"/>
                        </a:rPr>
                        <a:t> and surgical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care.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Occupational</a:t>
                      </a:r>
                      <a:r>
                        <a:rPr lang="en-US" sz="1600" spc="-4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Therapy.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Specialized health care services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Mental Health services</a:t>
                      </a:r>
                      <a:endParaRPr lang="en-US" sz="1600" dirty="0">
                        <a:latin typeface="Gothic Uralic"/>
                        <a:cs typeface="Gothic Uralic"/>
                      </a:endParaRPr>
                    </a:p>
                    <a:p>
                      <a:endParaRPr lang="en-US" sz="1600" dirty="0">
                        <a:latin typeface="Gothic Uralic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Parklands</a:t>
                      </a: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020 4291100</a:t>
                      </a: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278">
                <a:tc>
                  <a:txBody>
                    <a:bodyPr/>
                    <a:lstStyle/>
                    <a:p>
                      <a:r>
                        <a:rPr lang="en-US" sz="1600" dirty="0" err="1"/>
                        <a:t>Embakasi</a:t>
                      </a:r>
                      <a:endParaRPr sz="1600" dirty="0"/>
                    </a:p>
                  </a:txBody>
                  <a:tcPr marL="0" marR="0" marT="355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Mama</a:t>
                      </a:r>
                      <a:r>
                        <a:rPr lang="en-US" sz="1600" baseline="0" dirty="0">
                          <a:latin typeface="Gothic Uralic"/>
                        </a:rPr>
                        <a:t> Lucy Hospital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 marL="0" marR="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58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-"/>
                        <a:tabLst>
                          <a:tab pos="172085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 General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medical</a:t>
                      </a:r>
                      <a:r>
                        <a:rPr lang="en-US" sz="1600" spc="-15" dirty="0">
                          <a:latin typeface="Gothic Uralic"/>
                          <a:cs typeface="Gothic Uralic"/>
                        </a:rPr>
                        <a:t> and surgical 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care.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Occupational</a:t>
                      </a:r>
                      <a:r>
                        <a:rPr lang="en-US" sz="1600" spc="-45" dirty="0"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Therapy.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Specialized health care services</a:t>
                      </a:r>
                    </a:p>
                    <a:p>
                      <a:pPr marL="349885" indent="-287020">
                        <a:lnSpc>
                          <a:spcPct val="100000"/>
                        </a:lnSpc>
                        <a:buChar char="-"/>
                        <a:tabLst>
                          <a:tab pos="349885" algn="l"/>
                          <a:tab pos="350520" algn="l"/>
                        </a:tabLst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Mental Health services</a:t>
                      </a:r>
                      <a:endParaRPr lang="en-US" sz="1600" dirty="0">
                        <a:latin typeface="Gothic Uralic"/>
                        <a:cs typeface="Gothic Uralic"/>
                      </a:endParaRPr>
                    </a:p>
                    <a:p>
                      <a:endParaRPr lang="en-US" sz="1600" dirty="0">
                        <a:latin typeface="Gothic Uralic"/>
                      </a:endParaRPr>
                    </a:p>
                    <a:p>
                      <a:endParaRPr lang="en-US" sz="1600" dirty="0">
                        <a:latin typeface="Gothic Uralic"/>
                      </a:endParaRPr>
                    </a:p>
                  </a:txBody>
                  <a:tcPr marL="0" marR="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Kangundo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Road 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Umoja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II 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 marL="0" marR="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0758722000</a:t>
                      </a:r>
                    </a:p>
                  </a:txBody>
                  <a:tcPr marL="0" marR="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228" y="695401"/>
            <a:ext cx="928941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218055" marR="5080" indent="-2205990">
              <a:lnSpc>
                <a:spcPts val="4320"/>
              </a:lnSpc>
              <a:spcBef>
                <a:spcPts val="640"/>
              </a:spcBef>
              <a:tabLst>
                <a:tab pos="3359150" algn="l"/>
              </a:tabLst>
            </a:pPr>
            <a:r>
              <a:rPr spc="-10" dirty="0"/>
              <a:t>Here </a:t>
            </a:r>
            <a:r>
              <a:rPr spc="-5" dirty="0"/>
              <a:t>is some </a:t>
            </a:r>
            <a:r>
              <a:rPr spc="-10" dirty="0"/>
              <a:t>information </a:t>
            </a:r>
            <a:r>
              <a:rPr spc="-5" dirty="0"/>
              <a:t>on </a:t>
            </a:r>
            <a:r>
              <a:rPr spc="-10" dirty="0"/>
              <a:t>resources  </a:t>
            </a:r>
            <a:r>
              <a:rPr spc="-5" dirty="0"/>
              <a:t>that	may </a:t>
            </a:r>
            <a:r>
              <a:rPr spc="-10" dirty="0"/>
              <a:t>be</a:t>
            </a:r>
            <a:r>
              <a:rPr spc="15" dirty="0"/>
              <a:t> </a:t>
            </a:r>
            <a:r>
              <a:rPr spc="-5" dirty="0"/>
              <a:t>helpful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5617" y="2312670"/>
            <a:ext cx="2863850" cy="1717675"/>
          </a:xfrm>
          <a:prstGeom prst="rect">
            <a:avLst/>
          </a:prstGeom>
          <a:solidFill>
            <a:srgbClr val="EF3E2B"/>
          </a:solidFill>
          <a:ln w="19811">
            <a:solidFill>
              <a:srgbClr val="FFFFFF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248920" marR="241935" algn="ctr">
              <a:lnSpc>
                <a:spcPts val="3760"/>
              </a:lnSpc>
              <a:spcBef>
                <a:spcPts val="1125"/>
              </a:spcBef>
            </a:pPr>
            <a:r>
              <a:rPr sz="3400" spc="-5" dirty="0">
                <a:solidFill>
                  <a:srgbClr val="FFFFFF"/>
                </a:solidFill>
                <a:latin typeface="Gothic Uralic"/>
                <a:cs typeface="Gothic Uralic"/>
              </a:rPr>
              <a:t>Assessm</a:t>
            </a:r>
            <a:r>
              <a:rPr sz="3400" spc="-15" dirty="0">
                <a:solidFill>
                  <a:srgbClr val="FFFFFF"/>
                </a:solidFill>
                <a:latin typeface="Gothic Uralic"/>
                <a:cs typeface="Gothic Uralic"/>
              </a:rPr>
              <a:t>e</a:t>
            </a:r>
            <a:r>
              <a:rPr sz="3400" spc="-5" dirty="0">
                <a:solidFill>
                  <a:srgbClr val="FFFFFF"/>
                </a:solidFill>
                <a:latin typeface="Gothic Uralic"/>
                <a:cs typeface="Gothic Uralic"/>
              </a:rPr>
              <a:t>nt  </a:t>
            </a:r>
            <a:r>
              <a:rPr sz="3400" spc="-10" dirty="0">
                <a:solidFill>
                  <a:srgbClr val="FFFFFF"/>
                </a:solidFill>
                <a:latin typeface="Gothic Uralic"/>
                <a:cs typeface="Gothic Uralic"/>
              </a:rPr>
              <a:t>and  Diagnosis</a:t>
            </a:r>
            <a:endParaRPr sz="34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600" y="2312670"/>
            <a:ext cx="2862580" cy="1717675"/>
          </a:xfrm>
          <a:prstGeom prst="rect">
            <a:avLst/>
          </a:prstGeom>
          <a:solidFill>
            <a:srgbClr val="E6B125"/>
          </a:solidFill>
          <a:ln w="19811">
            <a:solidFill>
              <a:srgbClr val="FFFFFF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355600" marR="347980" indent="-1270" algn="ctr">
              <a:lnSpc>
                <a:spcPts val="3760"/>
              </a:lnSpc>
              <a:spcBef>
                <a:spcPts val="1125"/>
              </a:spcBef>
            </a:pPr>
            <a:r>
              <a:rPr sz="3400" spc="-5" dirty="0">
                <a:solidFill>
                  <a:srgbClr val="FFFFFF"/>
                </a:solidFill>
                <a:latin typeface="Gothic Uralic"/>
                <a:cs typeface="Gothic Uralic"/>
              </a:rPr>
              <a:t>Child  Pr</a:t>
            </a:r>
            <a:r>
              <a:rPr sz="3400" spc="-20" dirty="0">
                <a:solidFill>
                  <a:srgbClr val="FFFFFF"/>
                </a:solidFill>
                <a:latin typeface="Gothic Uralic"/>
                <a:cs typeface="Gothic Uralic"/>
              </a:rPr>
              <a:t>o</a:t>
            </a:r>
            <a:r>
              <a:rPr sz="3400" spc="-5" dirty="0">
                <a:solidFill>
                  <a:srgbClr val="FFFFFF"/>
                </a:solidFill>
                <a:latin typeface="Gothic Uralic"/>
                <a:cs typeface="Gothic Uralic"/>
              </a:rPr>
              <a:t>tection  </a:t>
            </a:r>
            <a:r>
              <a:rPr sz="3400" spc="-10" dirty="0">
                <a:solidFill>
                  <a:srgbClr val="FFFFFF"/>
                </a:solidFill>
                <a:latin typeface="Gothic Uralic"/>
                <a:cs typeface="Gothic Uralic"/>
              </a:rPr>
              <a:t>Services</a:t>
            </a:r>
            <a:endParaRPr sz="3400" dirty="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0600" y="2376054"/>
            <a:ext cx="2863850" cy="1717675"/>
          </a:xfrm>
          <a:prstGeom prst="rect">
            <a:avLst/>
          </a:prstGeom>
          <a:solidFill>
            <a:srgbClr val="2DC62A"/>
          </a:solidFill>
          <a:ln w="19811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</a:pPr>
            <a:r>
              <a:rPr sz="3400" spc="-10" dirty="0">
                <a:solidFill>
                  <a:srgbClr val="FFFFFF"/>
                </a:solidFill>
                <a:latin typeface="Gothic Uralic"/>
                <a:cs typeface="Gothic Uralic"/>
              </a:rPr>
              <a:t>Education</a:t>
            </a:r>
            <a:endParaRPr sz="34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5726" y="4316729"/>
            <a:ext cx="2862580" cy="1717675"/>
          </a:xfrm>
          <a:prstGeom prst="rect">
            <a:avLst/>
          </a:prstGeom>
          <a:solidFill>
            <a:srgbClr val="2EB37D"/>
          </a:solidFill>
          <a:ln w="19811">
            <a:solidFill>
              <a:srgbClr val="FFFFFF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260985" marR="255270" algn="ctr">
              <a:lnSpc>
                <a:spcPts val="3760"/>
              </a:lnSpc>
              <a:spcBef>
                <a:spcPts val="1130"/>
              </a:spcBef>
            </a:pPr>
            <a:r>
              <a:rPr sz="3400" spc="-10" dirty="0">
                <a:solidFill>
                  <a:srgbClr val="FFFFFF"/>
                </a:solidFill>
                <a:latin typeface="Gothic Uralic"/>
                <a:cs typeface="Gothic Uralic"/>
              </a:rPr>
              <a:t>Health</a:t>
            </a:r>
            <a:r>
              <a:rPr sz="3400" spc="-6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Gothic Uralic"/>
                <a:cs typeface="Gothic Uralic"/>
              </a:rPr>
              <a:t>and  </a:t>
            </a:r>
            <a:r>
              <a:rPr sz="3400" spc="-5" dirty="0">
                <a:solidFill>
                  <a:srgbClr val="FFFFFF"/>
                </a:solidFill>
                <a:latin typeface="Gothic Uralic"/>
                <a:cs typeface="Gothic Uralic"/>
              </a:rPr>
              <a:t>Medical  </a:t>
            </a:r>
            <a:r>
              <a:rPr sz="3400" spc="-10" dirty="0">
                <a:solidFill>
                  <a:srgbClr val="FFFFFF"/>
                </a:solidFill>
                <a:latin typeface="Gothic Uralic"/>
                <a:cs typeface="Gothic Uralic"/>
              </a:rPr>
              <a:t>Services</a:t>
            </a:r>
            <a:endParaRPr sz="3400" dirty="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676400"/>
            <a:ext cx="10668000" cy="10668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R="198755" lvl="1">
              <a:spcBef>
                <a:spcPts val="985"/>
              </a:spcBef>
            </a:pPr>
            <a:r>
              <a:rPr lang="en-ZA" sz="2000" b="0" i="0" dirty="0">
                <a:latin typeface="+mn-lt"/>
                <a:ea typeface="+mn-ea"/>
                <a:cs typeface="+mn-cs"/>
              </a:rPr>
              <a:t>Every </a:t>
            </a:r>
            <a:r>
              <a:rPr lang="en-ZA" sz="2000" b="0" i="0" spc="-10" dirty="0">
                <a:latin typeface="+mn-lt"/>
                <a:ea typeface="+mn-ea"/>
                <a:cs typeface="+mn-cs"/>
              </a:rPr>
              <a:t>County </a:t>
            </a:r>
            <a:r>
              <a:rPr lang="en-ZA" sz="2000" b="0" i="0" spc="10" dirty="0">
                <a:latin typeface="+mn-lt"/>
                <a:ea typeface="+mn-ea"/>
                <a:cs typeface="+mn-cs"/>
              </a:rPr>
              <a:t>in  </a:t>
            </a:r>
            <a:r>
              <a:rPr lang="en-ZA" sz="2000" b="0" i="0" spc="-5" dirty="0">
                <a:latin typeface="+mn-lt"/>
                <a:ea typeface="+mn-ea"/>
                <a:cs typeface="+mn-cs"/>
              </a:rPr>
              <a:t>Kenya </a:t>
            </a:r>
            <a:r>
              <a:rPr lang="en-ZA" sz="2000" b="0" i="0" spc="-10" dirty="0">
                <a:latin typeface="+mn-lt"/>
                <a:ea typeface="+mn-ea"/>
                <a:cs typeface="+mn-cs"/>
              </a:rPr>
              <a:t>has </a:t>
            </a:r>
            <a:r>
              <a:rPr lang="en-ZA" sz="2000" b="0" i="0" spc="-5" dirty="0">
                <a:latin typeface="+mn-lt"/>
                <a:ea typeface="+mn-ea"/>
                <a:cs typeface="+mn-cs"/>
              </a:rPr>
              <a:t>an  Educational  Assessment </a:t>
            </a:r>
            <a:r>
              <a:rPr lang="en-ZA" sz="2000" b="0" i="0" spc="-10" dirty="0">
                <a:latin typeface="+mn-lt"/>
                <a:ea typeface="+mn-ea"/>
                <a:cs typeface="+mn-cs"/>
              </a:rPr>
              <a:t>and  </a:t>
            </a:r>
            <a:r>
              <a:rPr lang="en-ZA" sz="2000" b="0" i="0" spc="-5" dirty="0">
                <a:latin typeface="+mn-lt"/>
                <a:ea typeface="+mn-ea"/>
                <a:cs typeface="+mn-cs"/>
              </a:rPr>
              <a:t>Resource </a:t>
            </a:r>
            <a:r>
              <a:rPr lang="en-ZA" sz="2000" b="0" i="0" spc="-10" dirty="0" err="1">
                <a:latin typeface="+mn-lt"/>
                <a:ea typeface="+mn-ea"/>
                <a:cs typeface="+mn-cs"/>
              </a:rPr>
              <a:t>Center</a:t>
            </a:r>
            <a:r>
              <a:rPr lang="en-ZA" sz="2000" b="0" i="0" spc="-10" dirty="0">
                <a:latin typeface="+mn-lt"/>
                <a:ea typeface="+mn-ea"/>
                <a:cs typeface="+mn-cs"/>
              </a:rPr>
              <a:t>  </a:t>
            </a:r>
            <a:r>
              <a:rPr lang="en-ZA" sz="2000" b="0" i="0" spc="-5" dirty="0">
                <a:latin typeface="+mn-lt"/>
                <a:ea typeface="+mn-ea"/>
                <a:cs typeface="+mn-cs"/>
              </a:rPr>
              <a:t>(EARC) </a:t>
            </a:r>
            <a:r>
              <a:rPr lang="en-ZA" sz="2000" b="0" i="0" spc="-15" dirty="0">
                <a:latin typeface="+mn-lt"/>
                <a:ea typeface="+mn-ea"/>
                <a:cs typeface="+mn-cs"/>
              </a:rPr>
              <a:t>where  </a:t>
            </a:r>
            <a:r>
              <a:rPr lang="en-ZA" sz="2000" b="0" i="0" dirty="0">
                <a:latin typeface="+mn-lt"/>
                <a:ea typeface="+mn-ea"/>
                <a:cs typeface="+mn-cs"/>
              </a:rPr>
              <a:t>children </a:t>
            </a:r>
            <a:r>
              <a:rPr lang="en-ZA" sz="2000" b="0" i="0" spc="-5" dirty="0">
                <a:latin typeface="+mn-lt"/>
                <a:ea typeface="+mn-ea"/>
                <a:cs typeface="+mn-cs"/>
              </a:rPr>
              <a:t>are  evaluated by</a:t>
            </a:r>
            <a:r>
              <a:rPr lang="en-ZA" sz="2000" b="0" i="0" spc="-50" dirty="0">
                <a:latin typeface="+mn-lt"/>
                <a:ea typeface="+mn-ea"/>
                <a:cs typeface="+mn-cs"/>
              </a:rPr>
              <a:t> </a:t>
            </a:r>
            <a:r>
              <a:rPr lang="en-ZA" sz="2000" b="0" i="0" dirty="0">
                <a:latin typeface="+mn-lt"/>
                <a:ea typeface="+mn-ea"/>
                <a:cs typeface="+mn-cs"/>
              </a:rPr>
              <a:t>EARC  officers </a:t>
            </a:r>
            <a:r>
              <a:rPr lang="en-ZA" sz="2000" b="0" i="0" spc="-5" dirty="0">
                <a:latin typeface="+mn-lt"/>
                <a:ea typeface="+mn-ea"/>
                <a:cs typeface="+mn-cs"/>
              </a:rPr>
              <a:t>trained by  </a:t>
            </a:r>
            <a:r>
              <a:rPr lang="en-ZA" sz="2000" b="0" i="0" spc="-10" dirty="0">
                <a:latin typeface="+mn-lt"/>
                <a:ea typeface="+mn-ea"/>
                <a:cs typeface="+mn-cs"/>
              </a:rPr>
              <a:t>the </a:t>
            </a:r>
            <a:r>
              <a:rPr lang="en-ZA" sz="2000" b="0" i="0" spc="-5" dirty="0">
                <a:latin typeface="+mn-lt"/>
                <a:ea typeface="+mn-ea"/>
                <a:cs typeface="+mn-cs"/>
              </a:rPr>
              <a:t>Kenya Institute  of Special  Education (KISE) for  school placement.  </a:t>
            </a:r>
            <a:r>
              <a:rPr lang="en-ZA" sz="2000" b="0" i="0" spc="-10" dirty="0">
                <a:latin typeface="+mn-lt"/>
                <a:ea typeface="+mn-ea"/>
                <a:cs typeface="+mn-cs"/>
              </a:rPr>
              <a:t>Here </a:t>
            </a:r>
            <a:r>
              <a:rPr lang="en-ZA" sz="2000" b="0" i="0" spc="-5" dirty="0">
                <a:latin typeface="+mn-lt"/>
                <a:ea typeface="+mn-ea"/>
                <a:cs typeface="+mn-cs"/>
              </a:rPr>
              <a:t>are some  places </a:t>
            </a:r>
            <a:r>
              <a:rPr lang="en-ZA" sz="2000" b="0" i="0" spc="10" dirty="0">
                <a:latin typeface="+mn-lt"/>
                <a:ea typeface="+mn-ea"/>
                <a:cs typeface="+mn-cs"/>
              </a:rPr>
              <a:t>in </a:t>
            </a:r>
            <a:r>
              <a:rPr lang="en-ZA" sz="2000" b="0" i="0" dirty="0">
                <a:latin typeface="+mn-lt"/>
                <a:ea typeface="+mn-ea"/>
                <a:cs typeface="+mn-cs"/>
              </a:rPr>
              <a:t>Nairobi  </a:t>
            </a:r>
            <a:r>
              <a:rPr lang="en-ZA" sz="2000" b="0" i="0" spc="-10" dirty="0">
                <a:latin typeface="+mn-lt"/>
                <a:ea typeface="+mn-ea"/>
                <a:cs typeface="+mn-cs"/>
              </a:rPr>
              <a:t>County.</a:t>
            </a:r>
            <a:endParaRPr lang="en-ZA" sz="2000" b="0" i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3889"/>
              </p:ext>
            </p:extLst>
          </p:nvPr>
        </p:nvGraphicFramePr>
        <p:xfrm>
          <a:off x="1371599" y="2971800"/>
          <a:ext cx="9587813" cy="2951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07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Sub-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County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94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Institution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94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Physical</a:t>
                      </a:r>
                      <a:r>
                        <a:rPr sz="1800" b="1" spc="25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 </a:t>
                      </a:r>
                      <a:r>
                        <a:rPr sz="1800" b="1" spc="-1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Address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94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Phone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800" b="1" spc="-1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Number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94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12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Kasarani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6661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National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 Psycho-Educational and Research Centre-KISE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3746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Off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Thika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 Road, Next to I.C.I.P.E 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800" spc="-5" dirty="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020 8007977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 </a:t>
                      </a:r>
                      <a:r>
                        <a:rPr lang="en-US" sz="1800" err="1">
                          <a:solidFill>
                            <a:schemeClr val="tx1"/>
                          </a:solidFill>
                          <a:latin typeface="+mn-lt"/>
                          <a:cs typeface="Gothic Uralic"/>
                        </a:rPr>
                        <a:t>Starehe</a:t>
                      </a:r>
                      <a:endParaRPr sz="180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666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 Language Resource Centre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1498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Krishna Mansion opposite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Geevanjee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800" b="0" i="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0706224450</a:t>
                      </a:r>
                      <a:endParaRPr sz="1800" b="0" u="none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  <a:latin typeface="+mn-lt"/>
                        </a:rPr>
                        <a:t>Makadara</a:t>
                      </a:r>
                    </a:p>
                  </a:txBody>
                  <a:tcPr marL="66892" marR="66892" marT="33446" marB="334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8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Paul’s EARC</a:t>
                      </a:r>
                      <a:endParaRPr lang="en-US" sz="1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6892" marR="66892" marT="33446" marB="334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1498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800" b="0" u="none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26671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r>
                        <a:rPr lang="en-US" sz="1800" err="1">
                          <a:solidFill>
                            <a:schemeClr val="tx1"/>
                          </a:solidFill>
                          <a:latin typeface="+mn-lt"/>
                        </a:rPr>
                        <a:t>Dagoretti</a:t>
                      </a:r>
                      <a:endParaRPr lang="en-US" sz="1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6892" marR="66892" marT="33446" marB="334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SCDE Office</a:t>
                      </a:r>
                    </a:p>
                  </a:txBody>
                  <a:tcPr marL="66892" marR="66892" marT="33446" marB="334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Kawangware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6892" marR="66892" marT="33446" marB="3344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800" b="0" u="none" dirty="0">
                        <a:solidFill>
                          <a:schemeClr val="tx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60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621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3A1147-BBEE-784F-8B90-AC8E6BFB7102}"/>
              </a:ext>
            </a:extLst>
          </p:cNvPr>
          <p:cNvSpPr txBox="1"/>
          <p:nvPr/>
        </p:nvSpPr>
        <p:spPr>
          <a:xfrm>
            <a:off x="3124200" y="9245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35609">
              <a:spcBef>
                <a:spcPts val="5"/>
              </a:spcBef>
            </a:pPr>
            <a:r>
              <a:rPr lang="en-ZA" sz="2800" b="1" spc="-5" dirty="0"/>
              <a:t>A</a:t>
            </a:r>
            <a:r>
              <a:rPr lang="en-ZA" sz="2800" b="1" spc="-20" dirty="0"/>
              <a:t>s</a:t>
            </a:r>
            <a:r>
              <a:rPr lang="en-ZA" sz="2800" b="1" spc="-10" dirty="0"/>
              <a:t>s</a:t>
            </a:r>
            <a:r>
              <a:rPr lang="en-ZA" sz="2800" b="1" spc="-20" dirty="0"/>
              <a:t>e</a:t>
            </a:r>
            <a:r>
              <a:rPr lang="en-ZA" sz="2800" b="1" spc="-10" dirty="0"/>
              <a:t>s</a:t>
            </a:r>
            <a:r>
              <a:rPr lang="en-ZA" sz="2800" b="1" spc="-15" dirty="0"/>
              <a:t>s</a:t>
            </a:r>
            <a:r>
              <a:rPr lang="en-ZA" sz="2800" b="1" spc="-5" dirty="0"/>
              <a:t>m</a:t>
            </a:r>
            <a:r>
              <a:rPr lang="en-ZA" sz="2800" b="1" dirty="0"/>
              <a:t>e</a:t>
            </a:r>
            <a:r>
              <a:rPr lang="en-ZA" sz="2800" b="1" spc="-5" dirty="0"/>
              <a:t>nt  </a:t>
            </a:r>
            <a:r>
              <a:rPr lang="en-ZA" sz="2800" b="1" spc="-10" dirty="0"/>
              <a:t>and  </a:t>
            </a:r>
            <a:r>
              <a:rPr lang="en-ZA" sz="2800" b="1" spc="-5" dirty="0"/>
              <a:t>Diagnosis</a:t>
            </a:r>
            <a:endParaRPr lang="en-ZA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42F9-D7CB-8947-A088-8D01D4B4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68" y="823437"/>
            <a:ext cx="5831864" cy="609600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Child Protection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B190-CD79-B244-9667-B5E8FD5B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665223"/>
            <a:ext cx="10593603" cy="4385816"/>
          </a:xfrm>
        </p:spPr>
        <p:txBody>
          <a:bodyPr/>
          <a:lstStyle/>
          <a:p>
            <a:pPr marL="12700" marR="357505">
              <a:lnSpc>
                <a:spcPct val="100000"/>
              </a:lnSpc>
              <a:spcBef>
                <a:spcPts val="105"/>
              </a:spcBef>
            </a:pPr>
            <a:r>
              <a:rPr lang="en-ZA" sz="2000" dirty="0">
                <a:latin typeface="Gothic Uralic"/>
                <a:cs typeface="Gothic Uralic"/>
              </a:rPr>
              <a:t>There </a:t>
            </a:r>
            <a:r>
              <a:rPr lang="en-ZA" sz="2000" spc="-5" dirty="0">
                <a:latin typeface="Gothic Uralic"/>
                <a:cs typeface="Gothic Uralic"/>
              </a:rPr>
              <a:t>are </a:t>
            </a:r>
            <a:r>
              <a:rPr lang="en-ZA" sz="2000" dirty="0">
                <a:latin typeface="Gothic Uralic"/>
                <a:cs typeface="Gothic Uralic"/>
              </a:rPr>
              <a:t>Child </a:t>
            </a:r>
            <a:r>
              <a:rPr lang="en-ZA" sz="2000" spc="-5" dirty="0">
                <a:latin typeface="Gothic Uralic"/>
                <a:cs typeface="Gothic Uralic"/>
              </a:rPr>
              <a:t>protection centres </a:t>
            </a:r>
            <a:r>
              <a:rPr lang="en-ZA" sz="2000" dirty="0">
                <a:latin typeface="Gothic Uralic"/>
                <a:cs typeface="Gothic Uralic"/>
              </a:rPr>
              <a:t>in different  locations in Nairobi </a:t>
            </a:r>
            <a:r>
              <a:rPr lang="en-ZA" sz="2000" spc="-5" dirty="0">
                <a:latin typeface="Gothic Uralic"/>
                <a:cs typeface="Gothic Uralic"/>
              </a:rPr>
              <a:t>County, they </a:t>
            </a:r>
            <a:r>
              <a:rPr lang="en-ZA" sz="2000" dirty="0">
                <a:latin typeface="Gothic Uralic"/>
                <a:cs typeface="Gothic Uralic"/>
              </a:rPr>
              <a:t>offer </a:t>
            </a:r>
            <a:r>
              <a:rPr lang="en-ZA" sz="2000" spc="-5" dirty="0">
                <a:latin typeface="Gothic Uralic"/>
                <a:cs typeface="Gothic Uralic"/>
              </a:rPr>
              <a:t>the </a:t>
            </a:r>
            <a:r>
              <a:rPr lang="en-ZA" sz="2000" dirty="0">
                <a:latin typeface="Gothic Uralic"/>
                <a:cs typeface="Gothic Uralic"/>
              </a:rPr>
              <a:t>following  </a:t>
            </a:r>
            <a:r>
              <a:rPr lang="en-ZA" sz="2000" spc="-5" dirty="0">
                <a:latin typeface="Gothic Uralic"/>
                <a:cs typeface="Gothic Uralic"/>
              </a:rPr>
              <a:t>services:</a:t>
            </a:r>
            <a:endParaRPr lang="en-ZA" sz="2000" dirty="0">
              <a:latin typeface="Gothic Uralic"/>
              <a:cs typeface="Gothic Uralic"/>
            </a:endParaRPr>
          </a:p>
          <a:p>
            <a:pPr marL="652145" marR="5080" lvl="1" indent="-182880">
              <a:spcBef>
                <a:spcPts val="900"/>
              </a:spcBef>
              <a:buFont typeface="Arial"/>
              <a:buChar char="•"/>
              <a:tabLst>
                <a:tab pos="195580" algn="l"/>
              </a:tabLst>
            </a:pPr>
            <a:r>
              <a:rPr lang="en-ZA" sz="2000" dirty="0">
                <a:latin typeface="Gothic Uralic"/>
                <a:cs typeface="Gothic Uralic"/>
              </a:rPr>
              <a:t>Referral </a:t>
            </a:r>
            <a:r>
              <a:rPr lang="en-ZA" sz="2000" spc="-10" dirty="0">
                <a:latin typeface="Gothic Uralic"/>
                <a:cs typeface="Gothic Uralic"/>
              </a:rPr>
              <a:t>to </a:t>
            </a:r>
            <a:r>
              <a:rPr lang="en-ZA" sz="2000" spc="-5" dirty="0">
                <a:latin typeface="Gothic Uralic"/>
                <a:cs typeface="Gothic Uralic"/>
              </a:rPr>
              <a:t>other service providers </a:t>
            </a:r>
            <a:r>
              <a:rPr lang="en-ZA" sz="2000" spc="-10" dirty="0">
                <a:latin typeface="Gothic Uralic"/>
                <a:cs typeface="Gothic Uralic"/>
              </a:rPr>
              <a:t>(e.g., </a:t>
            </a:r>
            <a:r>
              <a:rPr lang="en-ZA" sz="2000" dirty="0">
                <a:latin typeface="Gothic Uralic"/>
                <a:cs typeface="Gothic Uralic"/>
              </a:rPr>
              <a:t>hospitals,  schools, police, </a:t>
            </a:r>
            <a:r>
              <a:rPr lang="en-ZA" sz="2000" spc="-5" dirty="0">
                <a:latin typeface="Gothic Uralic"/>
                <a:cs typeface="Gothic Uralic"/>
              </a:rPr>
              <a:t>other </a:t>
            </a:r>
            <a:r>
              <a:rPr lang="en-ZA" sz="2000" dirty="0">
                <a:latin typeface="Gothic Uralic"/>
                <a:cs typeface="Gothic Uralic"/>
              </a:rPr>
              <a:t>NGOS, government</a:t>
            </a:r>
            <a:r>
              <a:rPr lang="en-ZA" sz="2000" spc="-114" dirty="0">
                <a:latin typeface="Gothic Uralic"/>
                <a:cs typeface="Gothic Uralic"/>
              </a:rPr>
              <a:t> </a:t>
            </a:r>
            <a:r>
              <a:rPr lang="en-ZA" sz="2000" dirty="0">
                <a:latin typeface="Gothic Uralic"/>
                <a:cs typeface="Gothic Uralic"/>
              </a:rPr>
              <a:t>offices,  </a:t>
            </a:r>
            <a:r>
              <a:rPr lang="en-ZA" sz="2000" spc="-10" dirty="0">
                <a:latin typeface="Gothic Uralic"/>
                <a:cs typeface="Gothic Uralic"/>
              </a:rPr>
              <a:t>etc.)</a:t>
            </a:r>
            <a:endParaRPr lang="en-ZA" sz="2000" dirty="0">
              <a:latin typeface="Gothic Uralic"/>
              <a:cs typeface="Gothic Uralic"/>
            </a:endParaRPr>
          </a:p>
          <a:p>
            <a:pPr marL="652780" lvl="1" indent="-182880">
              <a:spcBef>
                <a:spcPts val="905"/>
              </a:spcBef>
              <a:buFont typeface="Arial"/>
              <a:buChar char="•"/>
              <a:tabLst>
                <a:tab pos="195580" algn="l"/>
              </a:tabLst>
            </a:pPr>
            <a:r>
              <a:rPr lang="en-ZA" sz="2000" dirty="0">
                <a:latin typeface="Gothic Uralic"/>
                <a:cs typeface="Gothic Uralic"/>
              </a:rPr>
              <a:t>Assessment of cases &amp; </a:t>
            </a:r>
            <a:r>
              <a:rPr lang="en-ZA" sz="2000" spc="-5" dirty="0">
                <a:latin typeface="Gothic Uralic"/>
                <a:cs typeface="Gothic Uralic"/>
              </a:rPr>
              <a:t>provision </a:t>
            </a:r>
            <a:r>
              <a:rPr lang="en-ZA" sz="2000" dirty="0">
                <a:latin typeface="Gothic Uralic"/>
                <a:cs typeface="Gothic Uralic"/>
              </a:rPr>
              <a:t>of</a:t>
            </a:r>
            <a:r>
              <a:rPr lang="en-ZA" sz="2000" spc="-65" dirty="0">
                <a:latin typeface="Gothic Uralic"/>
                <a:cs typeface="Gothic Uralic"/>
              </a:rPr>
              <a:t> </a:t>
            </a:r>
            <a:r>
              <a:rPr lang="en-ZA" sz="2000" spc="-5" dirty="0">
                <a:latin typeface="Gothic Uralic"/>
                <a:cs typeface="Gothic Uralic"/>
              </a:rPr>
              <a:t>assistance.</a:t>
            </a:r>
            <a:endParaRPr lang="en-ZA" sz="2000" dirty="0">
              <a:latin typeface="Gothic Uralic"/>
              <a:cs typeface="Gothic Uralic"/>
            </a:endParaRPr>
          </a:p>
          <a:p>
            <a:pPr marL="652780" lvl="1" indent="-182880">
              <a:spcBef>
                <a:spcPts val="900"/>
              </a:spcBef>
              <a:buFont typeface="Arial"/>
              <a:buChar char="•"/>
              <a:tabLst>
                <a:tab pos="195580" algn="l"/>
              </a:tabLst>
            </a:pPr>
            <a:r>
              <a:rPr lang="en-ZA" sz="2000" spc="5" dirty="0">
                <a:latin typeface="Gothic Uralic"/>
                <a:cs typeface="Gothic Uralic"/>
              </a:rPr>
              <a:t>Child </a:t>
            </a:r>
            <a:r>
              <a:rPr lang="en-ZA" sz="2000" spc="-5" dirty="0">
                <a:latin typeface="Gothic Uralic"/>
                <a:cs typeface="Gothic Uralic"/>
              </a:rPr>
              <a:t>and </a:t>
            </a:r>
            <a:r>
              <a:rPr lang="en-ZA" sz="2000" spc="5" dirty="0">
                <a:latin typeface="Gothic Uralic"/>
                <a:cs typeface="Gothic Uralic"/>
              </a:rPr>
              <a:t>family</a:t>
            </a:r>
            <a:r>
              <a:rPr lang="en-ZA" sz="2000" spc="-80" dirty="0">
                <a:latin typeface="Gothic Uralic"/>
                <a:cs typeface="Gothic Uralic"/>
              </a:rPr>
              <a:t> </a:t>
            </a:r>
            <a:r>
              <a:rPr lang="en-ZA" sz="2000" dirty="0">
                <a:latin typeface="Gothic Uralic"/>
                <a:cs typeface="Gothic Uralic"/>
              </a:rPr>
              <a:t>counselling.</a:t>
            </a:r>
          </a:p>
          <a:p>
            <a:pPr marL="652780" lvl="1" indent="-182880">
              <a:spcBef>
                <a:spcPts val="900"/>
              </a:spcBef>
              <a:buFont typeface="Arial"/>
              <a:buChar char="•"/>
              <a:tabLst>
                <a:tab pos="195580" algn="l"/>
              </a:tabLst>
            </a:pPr>
            <a:r>
              <a:rPr lang="en-ZA" sz="2000" dirty="0">
                <a:latin typeface="Gothic Uralic"/>
                <a:cs typeface="Gothic Uralic"/>
              </a:rPr>
              <a:t>Legal </a:t>
            </a:r>
            <a:r>
              <a:rPr lang="en-ZA" sz="2000" spc="-5" dirty="0">
                <a:latin typeface="Gothic Uralic"/>
                <a:cs typeface="Gothic Uralic"/>
              </a:rPr>
              <a:t>advice and </a:t>
            </a:r>
            <a:r>
              <a:rPr lang="en-ZA" sz="2000" dirty="0">
                <a:latin typeface="Gothic Uralic"/>
                <a:cs typeface="Gothic Uralic"/>
              </a:rPr>
              <a:t>aid for </a:t>
            </a:r>
            <a:r>
              <a:rPr lang="en-ZA" sz="2000" spc="-5" dirty="0">
                <a:latin typeface="Gothic Uralic"/>
                <a:cs typeface="Gothic Uralic"/>
              </a:rPr>
              <a:t>parents/caregivers</a:t>
            </a:r>
            <a:r>
              <a:rPr lang="en-ZA" sz="2000" spc="-95" dirty="0">
                <a:latin typeface="Gothic Uralic"/>
                <a:cs typeface="Gothic Uralic"/>
              </a:rPr>
              <a:t> </a:t>
            </a:r>
            <a:r>
              <a:rPr lang="en-ZA" sz="2000" spc="-5" dirty="0">
                <a:latin typeface="Gothic Uralic"/>
                <a:cs typeface="Gothic Uralic"/>
              </a:rPr>
              <a:t>and</a:t>
            </a:r>
            <a:endParaRPr lang="en-ZA" sz="2000" dirty="0">
              <a:latin typeface="Gothic Uralic"/>
              <a:cs typeface="Gothic Uralic"/>
            </a:endParaRPr>
          </a:p>
          <a:p>
            <a:pPr marL="652145" lvl="1"/>
            <a:r>
              <a:rPr lang="en-ZA" sz="2000" dirty="0">
                <a:latin typeface="Gothic Uralic"/>
                <a:cs typeface="Gothic Uralic"/>
              </a:rPr>
              <a:t>children.</a:t>
            </a:r>
          </a:p>
          <a:p>
            <a:pPr marL="652145" marR="844550" lvl="1" indent="-182880">
              <a:spcBef>
                <a:spcPts val="900"/>
              </a:spcBef>
              <a:buFont typeface="Arial"/>
              <a:buChar char="•"/>
              <a:tabLst>
                <a:tab pos="195580" algn="l"/>
              </a:tabLst>
            </a:pPr>
            <a:r>
              <a:rPr lang="en-ZA" sz="2000" dirty="0">
                <a:latin typeface="Gothic Uralic"/>
                <a:cs typeface="Gothic Uralic"/>
              </a:rPr>
              <a:t>Tracing </a:t>
            </a:r>
            <a:r>
              <a:rPr lang="en-ZA" sz="2000" spc="-5" dirty="0">
                <a:latin typeface="Gothic Uralic"/>
                <a:cs typeface="Gothic Uralic"/>
              </a:rPr>
              <a:t>and </a:t>
            </a:r>
            <a:r>
              <a:rPr lang="en-ZA" sz="2000" spc="5" dirty="0">
                <a:latin typeface="Gothic Uralic"/>
                <a:cs typeface="Gothic Uralic"/>
              </a:rPr>
              <a:t>family </a:t>
            </a:r>
            <a:r>
              <a:rPr lang="en-ZA" sz="2000" dirty="0">
                <a:latin typeface="Gothic Uralic"/>
                <a:cs typeface="Gothic Uralic"/>
              </a:rPr>
              <a:t>reunification for </a:t>
            </a:r>
            <a:r>
              <a:rPr lang="en-ZA" sz="2000" spc="5" dirty="0">
                <a:latin typeface="Gothic Uralic"/>
                <a:cs typeface="Gothic Uralic"/>
              </a:rPr>
              <a:t>lost</a:t>
            </a:r>
            <a:r>
              <a:rPr lang="en-ZA" sz="2000" spc="-155" dirty="0">
                <a:latin typeface="Gothic Uralic"/>
                <a:cs typeface="Gothic Uralic"/>
              </a:rPr>
              <a:t> </a:t>
            </a:r>
            <a:r>
              <a:rPr lang="en-ZA" sz="2000" dirty="0">
                <a:latin typeface="Gothic Uralic"/>
                <a:cs typeface="Gothic Uralic"/>
              </a:rPr>
              <a:t>or  </a:t>
            </a:r>
            <a:r>
              <a:rPr lang="en-ZA" sz="2000" spc="-5" dirty="0">
                <a:latin typeface="Gothic Uralic"/>
                <a:cs typeface="Gothic Uralic"/>
              </a:rPr>
              <a:t>abandoned</a:t>
            </a:r>
            <a:r>
              <a:rPr lang="en-ZA" sz="2000" spc="-40" dirty="0">
                <a:latin typeface="Gothic Uralic"/>
                <a:cs typeface="Gothic Uralic"/>
              </a:rPr>
              <a:t> </a:t>
            </a:r>
            <a:r>
              <a:rPr lang="en-ZA" sz="2000" dirty="0">
                <a:latin typeface="Gothic Uralic"/>
                <a:cs typeface="Gothic Uralic"/>
              </a:rPr>
              <a:t>children.</a:t>
            </a:r>
          </a:p>
          <a:p>
            <a:pPr marL="652145" marR="844550" lvl="1" indent="-182880">
              <a:spcBef>
                <a:spcPts val="900"/>
              </a:spcBef>
              <a:buFont typeface="Arial"/>
              <a:buChar char="•"/>
              <a:tabLst>
                <a:tab pos="195580" algn="l"/>
              </a:tabLst>
            </a:pPr>
            <a:r>
              <a:rPr lang="en-ZA" sz="2000" dirty="0">
                <a:solidFill>
                  <a:schemeClr val="tx1"/>
                </a:solidFill>
                <a:latin typeface="Gothic Uralic"/>
                <a:cs typeface="Gothic Uralic"/>
              </a:rPr>
              <a:t>Library </a:t>
            </a:r>
            <a:r>
              <a:rPr lang="en-ZA" sz="2000" spc="-5" dirty="0">
                <a:solidFill>
                  <a:schemeClr val="tx1"/>
                </a:solidFill>
                <a:latin typeface="Gothic Uralic"/>
                <a:cs typeface="Gothic Uralic"/>
              </a:rPr>
              <a:t>services and </a:t>
            </a:r>
            <a:r>
              <a:rPr lang="en-ZA" sz="2000" dirty="0">
                <a:solidFill>
                  <a:schemeClr val="tx1"/>
                </a:solidFill>
                <a:latin typeface="Gothic Uralic"/>
                <a:cs typeface="Gothic Uralic"/>
              </a:rPr>
              <a:t>leisure during open </a:t>
            </a:r>
            <a:r>
              <a:rPr lang="en-ZA" sz="2000" spc="-5" dirty="0">
                <a:solidFill>
                  <a:schemeClr val="tx1"/>
                </a:solidFill>
                <a:latin typeface="Gothic Uralic"/>
                <a:cs typeface="Gothic Uralic"/>
              </a:rPr>
              <a:t>days  </a:t>
            </a:r>
            <a:r>
              <a:rPr lang="en-ZA" sz="2000" dirty="0">
                <a:solidFill>
                  <a:schemeClr val="tx1"/>
                </a:solidFill>
                <a:latin typeface="Gothic Uralic"/>
                <a:cs typeface="Gothic Uralic"/>
              </a:rPr>
              <a:t>when </a:t>
            </a:r>
            <a:r>
              <a:rPr lang="en-ZA" sz="2000" spc="-5" dirty="0">
                <a:solidFill>
                  <a:schemeClr val="tx1"/>
                </a:solidFill>
                <a:latin typeface="Gothic Uralic"/>
                <a:cs typeface="Gothic Uralic"/>
              </a:rPr>
              <a:t>children </a:t>
            </a:r>
            <a:r>
              <a:rPr lang="en-ZA" sz="2000" dirty="0">
                <a:solidFill>
                  <a:schemeClr val="tx1"/>
                </a:solidFill>
                <a:latin typeface="Gothic Uralic"/>
                <a:cs typeface="Gothic Uralic"/>
              </a:rPr>
              <a:t>come </a:t>
            </a:r>
            <a:r>
              <a:rPr lang="en-ZA" sz="2000" spc="-10" dirty="0">
                <a:solidFill>
                  <a:schemeClr val="tx1"/>
                </a:solidFill>
                <a:latin typeface="Gothic Uralic"/>
                <a:cs typeface="Gothic Uralic"/>
              </a:rPr>
              <a:t>to </a:t>
            </a:r>
            <a:r>
              <a:rPr lang="en-ZA" sz="2000" spc="-5" dirty="0">
                <a:solidFill>
                  <a:schemeClr val="tx1"/>
                </a:solidFill>
                <a:latin typeface="Gothic Uralic"/>
                <a:cs typeface="Gothic Uralic"/>
              </a:rPr>
              <a:t>the centre to </a:t>
            </a:r>
            <a:r>
              <a:rPr lang="en-ZA" sz="2000" spc="5" dirty="0">
                <a:solidFill>
                  <a:schemeClr val="tx1"/>
                </a:solidFill>
                <a:latin typeface="Gothic Uralic"/>
                <a:cs typeface="Gothic Uralic"/>
              </a:rPr>
              <a:t>have </a:t>
            </a:r>
            <a:r>
              <a:rPr lang="en-ZA" sz="2000" dirty="0">
                <a:solidFill>
                  <a:schemeClr val="tx1"/>
                </a:solidFill>
                <a:latin typeface="Gothic Uralic"/>
                <a:cs typeface="Gothic Uralic"/>
              </a:rPr>
              <a:t>fun  interact </a:t>
            </a:r>
            <a:r>
              <a:rPr lang="en-ZA" sz="2000" spc="-5" dirty="0">
                <a:solidFill>
                  <a:schemeClr val="tx1"/>
                </a:solidFill>
                <a:latin typeface="Gothic Uralic"/>
                <a:cs typeface="Gothic Uralic"/>
              </a:rPr>
              <a:t>and </a:t>
            </a:r>
            <a:r>
              <a:rPr lang="en-ZA" sz="2000" dirty="0">
                <a:solidFill>
                  <a:schemeClr val="tx1"/>
                </a:solidFill>
                <a:latin typeface="Gothic Uralic"/>
                <a:cs typeface="Gothic Uralic"/>
              </a:rPr>
              <a:t>also learn </a:t>
            </a:r>
            <a:r>
              <a:rPr lang="en-ZA" sz="2000" spc="-5" dirty="0">
                <a:solidFill>
                  <a:schemeClr val="tx1"/>
                </a:solidFill>
                <a:latin typeface="Gothic Uralic"/>
                <a:cs typeface="Gothic Uralic"/>
              </a:rPr>
              <a:t>about their</a:t>
            </a:r>
            <a:r>
              <a:rPr lang="en-ZA" sz="2000" spc="-75" dirty="0">
                <a:solidFill>
                  <a:schemeClr val="tx1"/>
                </a:solidFill>
                <a:latin typeface="Gothic Uralic"/>
                <a:cs typeface="Gothic Uralic"/>
              </a:rPr>
              <a:t> </a:t>
            </a:r>
            <a:r>
              <a:rPr lang="en-ZA" sz="2000" spc="-5" dirty="0">
                <a:solidFill>
                  <a:schemeClr val="tx1"/>
                </a:solidFill>
                <a:latin typeface="Gothic Uralic"/>
                <a:cs typeface="Gothic Uralic"/>
              </a:rPr>
              <a:t>rights.</a:t>
            </a:r>
            <a:endParaRPr lang="en-ZA" sz="2000" dirty="0">
              <a:solidFill>
                <a:schemeClr val="tx1"/>
              </a:solidFill>
              <a:latin typeface="Gothic Uralic"/>
              <a:cs typeface="Gothic Uralic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665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396" y="914400"/>
            <a:ext cx="6085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Child Protection</a:t>
            </a:r>
            <a:r>
              <a:rPr spc="-30" dirty="0"/>
              <a:t> </a:t>
            </a:r>
            <a:r>
              <a:rPr spc="-10" dirty="0"/>
              <a:t>Services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99536"/>
              </p:ext>
            </p:extLst>
          </p:nvPr>
        </p:nvGraphicFramePr>
        <p:xfrm>
          <a:off x="950278" y="1905000"/>
          <a:ext cx="10291443" cy="384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285">
                <a:tc>
                  <a:txBody>
                    <a:bodyPr/>
                    <a:lstStyle/>
                    <a:p>
                      <a:pPr marL="93345" marR="4305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Sub-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County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Institution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Physical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Address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692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Phone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Number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Website</a:t>
                      </a:r>
                      <a:endParaRPr sz="18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639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Dagoretti</a:t>
                      </a:r>
                      <a:r>
                        <a:rPr lang="en-US" sz="1600" baseline="0" dirty="0">
                          <a:latin typeface="Gothic Uralic"/>
                          <a:cs typeface="Gothic Uralic"/>
                        </a:rPr>
                        <a:t> South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African Network For The Prevention And Protection Against Child Abuse And Neglect - Regional Office</a:t>
                      </a: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Wood Avenue Off 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Argwings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Kodhek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Road, 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Komo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Lane.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N/A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Gothic Uralic"/>
                          <a:cs typeface="Gothic Uralic"/>
                        </a:rPr>
                        <a:t>N/A</a:t>
                      </a: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Lang’ata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 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Child Welfare Society of Kenya-Head Office</a:t>
                      </a:r>
                    </a:p>
                    <a:p>
                      <a:b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</a:b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600" dirty="0" err="1">
                          <a:latin typeface="Gothic Uralic"/>
                          <a:cs typeface="Gothic Uralic"/>
                        </a:rPr>
                        <a:t>Muhoho</a:t>
                      </a:r>
                      <a:r>
                        <a:rPr lang="en-US" sz="1600" dirty="0">
                          <a:latin typeface="Gothic Uralic"/>
                          <a:cs typeface="Gothic Uralic"/>
                        </a:rPr>
                        <a:t> road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600" spc="-5" dirty="0">
                          <a:latin typeface="Gothic Uralic"/>
                          <a:cs typeface="Gothic Uralic"/>
                        </a:rPr>
                        <a:t>N/A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Gothic Uralic"/>
                          <a:cs typeface="Gothic Uralic"/>
                        </a:rPr>
                        <a:t>N/A</a:t>
                      </a: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600" dirty="0">
                          <a:latin typeface="Gothic Uralic"/>
                        </a:rPr>
                        <a:t>Makadara</a:t>
                      </a:r>
                      <a:endParaRPr sz="1600" dirty="0">
                        <a:latin typeface="Gothic Uralic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Makadara Sub-County Children Office</a:t>
                      </a:r>
                    </a:p>
                    <a:p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othic Uralic"/>
                        </a:rPr>
                        <a:t>Makadara</a:t>
                      </a: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N/A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1600" dirty="0">
                          <a:latin typeface="Gothic Uralic"/>
                          <a:cs typeface="Gothic Uralic"/>
                        </a:rPr>
                        <a:t>N/A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49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38200"/>
            <a:ext cx="2616835" cy="5452005"/>
          </a:xfrm>
          <a:prstGeom prst="rect">
            <a:avLst/>
          </a:prstGeom>
          <a:solidFill>
            <a:srgbClr val="404040"/>
          </a:solidFill>
          <a:ln w="6096">
            <a:solidFill>
              <a:srgbClr val="FFFFFF"/>
            </a:solidFill>
          </a:ln>
        </p:spPr>
        <p:txBody>
          <a:bodyPr vert="horz" wrap="square" lIns="0" tIns="331470" rIns="0" bIns="0" rtlCol="0">
            <a:spAutoFit/>
          </a:bodyPr>
          <a:lstStyle/>
          <a:p>
            <a:pPr marL="229870" marR="628650">
              <a:lnSpc>
                <a:spcPct val="90000"/>
              </a:lnSpc>
              <a:spcBef>
                <a:spcPts val="2610"/>
              </a:spcBef>
            </a:pP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Education</a:t>
            </a:r>
            <a:r>
              <a:rPr sz="2400" b="1" u="sng" spc="-8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400" b="1" u="sng" dirty="0">
                <a:solidFill>
                  <a:srgbClr val="FFFFFF"/>
                </a:solidFill>
                <a:latin typeface="Gothic Uralic"/>
                <a:cs typeface="Gothic Uralic"/>
              </a:rPr>
              <a:t>– 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Special  </a:t>
            </a:r>
            <a:r>
              <a:rPr sz="2400" b="1" u="sng" dirty="0">
                <a:solidFill>
                  <a:srgbClr val="FFFFFF"/>
                </a:solidFill>
                <a:latin typeface="Gothic Uralic"/>
                <a:cs typeface="Gothic Uralic"/>
              </a:rPr>
              <a:t>Education 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Needs</a:t>
            </a:r>
            <a:r>
              <a:rPr sz="2400" b="1" u="sng" spc="-3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Units</a:t>
            </a:r>
            <a:endParaRPr sz="2400" b="1" u="sng" dirty="0">
              <a:latin typeface="Gothic Uralic"/>
              <a:cs typeface="Gothic Uralic"/>
            </a:endParaRPr>
          </a:p>
          <a:p>
            <a:pPr marL="229870" marR="300990">
              <a:lnSpc>
                <a:spcPct val="90000"/>
              </a:lnSpc>
              <a:spcBef>
                <a:spcPts val="1005"/>
              </a:spcBef>
            </a:pP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After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the  assessments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at 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Gothic Uralic"/>
                <a:cs typeface="Gothic Uralic"/>
              </a:rPr>
              <a:t>EARC 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Offices,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you</a:t>
            </a:r>
            <a:r>
              <a:rPr sz="2200" spc="-6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will 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be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guided on  schools  available for 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your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child’s  placement,  here </a:t>
            </a:r>
            <a:r>
              <a:rPr sz="2200" dirty="0">
                <a:solidFill>
                  <a:srgbClr val="FFFFFF"/>
                </a:solidFill>
                <a:latin typeface="Gothic Uralic"/>
                <a:cs typeface="Gothic Uralic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short  </a:t>
            </a:r>
            <a:r>
              <a:rPr sz="2200" dirty="0">
                <a:solidFill>
                  <a:srgbClr val="FFFFFF"/>
                </a:solidFill>
                <a:latin typeface="Gothic Uralic"/>
                <a:cs typeface="Gothic Uralic"/>
              </a:rPr>
              <a:t>list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of</a:t>
            </a:r>
            <a:r>
              <a:rPr sz="2200" spc="-5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some</a:t>
            </a:r>
            <a:endParaRPr sz="2200" dirty="0">
              <a:latin typeface="Gothic Uralic"/>
              <a:cs typeface="Gothic Uralic"/>
            </a:endParaRPr>
          </a:p>
          <a:p>
            <a:pPr marL="22987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special</a:t>
            </a:r>
            <a:r>
              <a:rPr sz="2200" spc="-3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schools.</a:t>
            </a:r>
            <a:endParaRPr sz="2200" dirty="0">
              <a:latin typeface="Gothic Uralic"/>
              <a:cs typeface="Gothic Ural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44073"/>
              </p:ext>
            </p:extLst>
          </p:nvPr>
        </p:nvGraphicFramePr>
        <p:xfrm>
          <a:off x="3276600" y="470558"/>
          <a:ext cx="8458200" cy="594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90961207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642901585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5217651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259195275"/>
                    </a:ext>
                  </a:extLst>
                </a:gridCol>
              </a:tblGrid>
              <a:tr h="517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Sub-County</a:t>
                      </a:r>
                    </a:p>
                  </a:txBody>
                  <a:tcPr marL="9525" marR="9525" marT="9525" marB="0" anchor="b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Institution</a:t>
                      </a:r>
                    </a:p>
                  </a:txBody>
                  <a:tcPr marL="9525" marR="9525" marT="9525" marB="0" anchor="b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Physical Address</a:t>
                      </a:r>
                    </a:p>
                  </a:txBody>
                  <a:tcPr marL="9525" marR="9525" marT="9525" marB="0" anchor="b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othic Uralic"/>
                        </a:rPr>
                        <a:t>Phone Number/Website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Gothic Uralic"/>
                        </a:rPr>
                        <a:t> address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307880"/>
                  </a:ext>
                </a:extLst>
              </a:tr>
              <a:tr h="873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Machakos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Times New Roman" panose="02020603050405020304" pitchFamily="18" charset="0"/>
                        </a:rPr>
                        <a:t>Goodrich school Kenya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Syokimau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Katani-Muungano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 Road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fontAlgn="ctr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b="0" i="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0745244261</a:t>
                      </a:r>
                    </a:p>
                    <a:p>
                      <a:pPr marL="0" lvl="0" indent="0" fontAlgn="ctr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Times New Roman" panose="02020603050405020304" pitchFamily="18" charset="0"/>
                          <a:hlinkClick r:id="rId2"/>
                        </a:rPr>
                        <a:t>http://goodrichschools.ac.ke/</a:t>
                      </a:r>
                      <a:endParaRPr lang="en-US" sz="1600" u="sng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38530"/>
                  </a:ext>
                </a:extLst>
              </a:tr>
              <a:tr h="873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Westlands</a:t>
                      </a: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Times New Roman" panose="02020603050405020304" pitchFamily="18" charset="0"/>
                        </a:rPr>
                        <a:t>Grangeville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Mandera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Road,North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3"/>
                        </a:rPr>
                        <a:t>0734848416 </a:t>
                      </a:r>
                      <a:r>
                        <a:rPr lang="en-US" sz="1600" b="0" u="sng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endParaRPr lang="en-US" sz="1600" b="0" u="non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  <a:ea typeface="+mn-ea"/>
                        <a:cs typeface="+mn-cs"/>
                        <a:hlinkClick r:id="rId3"/>
                      </a:endParaRPr>
                    </a:p>
                    <a:p>
                      <a:pPr algn="l" fontAlgn="b"/>
                      <a:r>
                        <a:rPr lang="en-US" sz="1600" u="non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3"/>
                        </a:rPr>
                        <a:t>https://www.thegrangevilleschool.ac.ke/</a:t>
                      </a:r>
                      <a:endParaRPr lang="en-US" sz="16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554328"/>
                  </a:ext>
                </a:extLst>
              </a:tr>
              <a:tr h="395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Westlands</a:t>
                      </a: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Gifted Hands school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Ole 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Kejuado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 Road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4"/>
                        </a:rPr>
                        <a:t>0725478807</a:t>
                      </a:r>
                    </a:p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4"/>
                        </a:rPr>
                        <a:t>https://www.giftedhands.ac.ke/about/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62848"/>
                  </a:ext>
                </a:extLst>
              </a:tr>
              <a:tr h="493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Lang’ata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Kaizora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1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Kombe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 Road</a:t>
                      </a: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0722587860</a:t>
                      </a:r>
                    </a:p>
                    <a:p>
                      <a:pPr algn="l" fontAlgn="b"/>
                      <a:r>
                        <a:rPr lang="en-US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5"/>
                        </a:rPr>
                        <a:t>http://kaizora.com/index.html</a:t>
                      </a: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33964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Starehe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My school</a:t>
                      </a: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Peponi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 road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0723700309</a:t>
                      </a:r>
                    </a:p>
                    <a:p>
                      <a:pPr algn="l" fontAlgn="b"/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https://myschoolmontessori.co.ke</a:t>
                      </a:r>
                      <a:r>
                        <a:rPr lang="en-CA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/</a:t>
                      </a:r>
                      <a:endParaRPr lang="en-US" sz="16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53898"/>
                  </a:ext>
                </a:extLst>
              </a:tr>
              <a:tr h="47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Embakasi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ctr"/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Cerebral Palsy Foundation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Old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Donholm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6"/>
                        </a:rPr>
                        <a:t>http://www.cpsk.or.ke/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68276"/>
                  </a:ext>
                </a:extLst>
              </a:tr>
              <a:tr h="510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</a:rPr>
                        <a:t>Juja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Autism International in </a:t>
                      </a:r>
                      <a:r>
                        <a:rPr lang="en-CA" sz="160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Thika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Tola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Ngoingwa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Estate,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0721 282 123</a:t>
                      </a:r>
                    </a:p>
                    <a:p>
                      <a:pPr algn="l" fontAlgn="b"/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Times New Roman" panose="02020603050405020304" pitchFamily="18" charset="0"/>
                          <a:hlinkClick r:id="rId7"/>
                        </a:rPr>
                        <a:t>https://autismschoolinternational.org/</a:t>
                      </a:r>
                      <a:endParaRPr lang="en-US" sz="16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050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5183"/>
              </p:ext>
            </p:extLst>
          </p:nvPr>
        </p:nvGraphicFramePr>
        <p:xfrm>
          <a:off x="3276601" y="457200"/>
          <a:ext cx="8458200" cy="6081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val="2391141304"/>
                    </a:ext>
                  </a:extLst>
                </a:gridCol>
                <a:gridCol w="2492148">
                  <a:extLst>
                    <a:ext uri="{9D8B030D-6E8A-4147-A177-3AD203B41FA5}">
                      <a16:colId xmlns:a16="http://schemas.microsoft.com/office/drawing/2014/main" val="1373572077"/>
                    </a:ext>
                  </a:extLst>
                </a:gridCol>
                <a:gridCol w="2265589">
                  <a:extLst>
                    <a:ext uri="{9D8B030D-6E8A-4147-A177-3AD203B41FA5}">
                      <a16:colId xmlns:a16="http://schemas.microsoft.com/office/drawing/2014/main" val="3096354777"/>
                    </a:ext>
                  </a:extLst>
                </a:gridCol>
                <a:gridCol w="2492149">
                  <a:extLst>
                    <a:ext uri="{9D8B030D-6E8A-4147-A177-3AD203B41FA5}">
                      <a16:colId xmlns:a16="http://schemas.microsoft.com/office/drawing/2014/main" val="2100284482"/>
                    </a:ext>
                  </a:extLst>
                </a:gridCol>
              </a:tblGrid>
              <a:tr h="727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othic Uralic"/>
                        </a:rPr>
                        <a:t>Sub-County</a:t>
                      </a:r>
                    </a:p>
                  </a:txBody>
                  <a:tcPr marL="9525" marR="9525" marT="9525" marB="0" anchor="b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othic Uralic"/>
                        </a:rPr>
                        <a:t>Institution</a:t>
                      </a:r>
                    </a:p>
                  </a:txBody>
                  <a:tcPr marL="9525" marR="9525" marT="9525" marB="0" anchor="b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othic Uralic"/>
                        </a:rPr>
                        <a:t>Physical Address</a:t>
                      </a:r>
                    </a:p>
                  </a:txBody>
                  <a:tcPr marL="9525" marR="9525" marT="9525" marB="0" anchor="b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othic Uralic"/>
                        </a:rPr>
                        <a:t>Phone Number/Website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Gothic Uralic"/>
                        </a:rPr>
                        <a:t> address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77997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Lang’ata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Kenya Institute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 For The Blind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Mai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Mahiu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 Road</a:t>
                      </a: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020</a:t>
                      </a:r>
                      <a:r>
                        <a:rPr lang="en-US" sz="1600" b="0" i="0" u="sng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 605712</a:t>
                      </a:r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98190"/>
                  </a:ext>
                </a:extLst>
              </a:tr>
              <a:tr h="488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Westlands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Aga Khan School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Parklands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020 3744054</a:t>
                      </a: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31405"/>
                  </a:ext>
                </a:extLst>
              </a:tr>
              <a:tr h="418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Starehe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Racecourse Special Unit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Nairobi-</a:t>
                      </a:r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Thika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highway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020 6764881</a:t>
                      </a: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98787"/>
                  </a:ext>
                </a:extLst>
              </a:tr>
              <a:tr h="473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Kasarani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Treeside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Special School for the</a:t>
                      </a:r>
                      <a:r>
                        <a:rPr lang="en-US" sz="1600" u="none" strike="noStrike" baseline="0" dirty="0">
                          <a:effectLst/>
                          <a:latin typeface="Gothic Uralic"/>
                        </a:rPr>
                        <a:t> MH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Sports View 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0724481606</a:t>
                      </a: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96519"/>
                  </a:ext>
                </a:extLst>
              </a:tr>
              <a:tr h="93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Westlands</a:t>
                      </a: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Oshwal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Academy: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First Parklands Avenue, Off </a:t>
                      </a:r>
                      <a:r>
                        <a:rPr lang="en-US" sz="1600" b="0" i="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Mpaka</a:t>
                      </a:r>
                      <a:r>
                        <a:rPr lang="en-US" sz="1600" b="0" i="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Road,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2"/>
                        </a:rPr>
                        <a:t>0725529622 https://oshwalacademy.sc.ke/oan/</a:t>
                      </a:r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  <a:p>
                      <a:pPr algn="l" fontAlgn="b"/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7203"/>
                  </a:ext>
                </a:extLst>
              </a:tr>
              <a:tr h="93844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Westlands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ic Uralic"/>
                          <a:ea typeface="+mn-ea"/>
                          <a:cs typeface="+mn-cs"/>
                        </a:rPr>
                        <a:t>Deutsche </a:t>
                      </a:r>
                      <a:r>
                        <a:rPr kumimoji="0" lang="en-CA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ic Uralic"/>
                          <a:ea typeface="+mn-ea"/>
                          <a:cs typeface="+mn-cs"/>
                        </a:rPr>
                        <a:t>Schule</a:t>
                      </a:r>
                      <a:r>
                        <a:rPr kumimoji="0" lang="en-CA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ic Uralic"/>
                          <a:ea typeface="+mn-ea"/>
                          <a:cs typeface="+mn-cs"/>
                        </a:rPr>
                        <a:t> Nairobi (German School in Nairobi)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othic Uralic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222222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Limuru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road,Gigiri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3"/>
                        </a:rPr>
                        <a:t>0721258417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3"/>
                        </a:rPr>
                        <a:t>http://www.dsnairobi.de/index.php?article_id=1&amp;clang=1</a:t>
                      </a:r>
                      <a:endParaRPr lang="en-US" sz="1600" u="sng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50771"/>
                  </a:ext>
                </a:extLst>
              </a:tr>
              <a:tr h="488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Mathare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Mathare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Special Training Centre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Off </a:t>
                      </a:r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Juja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020</a:t>
                      </a:r>
                      <a:r>
                        <a:rPr lang="en-US" sz="1600" b="0" i="0" u="sng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 6766423</a:t>
                      </a:r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66474"/>
                  </a:ext>
                </a:extLst>
              </a:tr>
              <a:tr h="706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Juja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Autism International in </a:t>
                      </a:r>
                      <a:r>
                        <a:rPr lang="en-CA" sz="160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Thika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Tola</a:t>
                      </a:r>
                      <a:r>
                        <a:rPr lang="en-US" sz="1600" b="0" i="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Ngoingwa</a:t>
                      </a:r>
                      <a:r>
                        <a:rPr lang="en-US" sz="1600" b="0" i="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Estate,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0721 282 123</a:t>
                      </a:r>
                    </a:p>
                    <a:p>
                      <a:pPr algn="l" fontAlgn="b"/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Times New Roman" panose="02020603050405020304" pitchFamily="18" charset="0"/>
                          <a:hlinkClick r:id="rId4"/>
                        </a:rPr>
                        <a:t>https://autismschoolinternational.org/</a:t>
                      </a:r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83679"/>
                  </a:ext>
                </a:extLst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>
          <a:xfrm>
            <a:off x="457200" y="762000"/>
            <a:ext cx="2616835" cy="5452005"/>
          </a:xfrm>
          <a:prstGeom prst="rect">
            <a:avLst/>
          </a:prstGeom>
          <a:solidFill>
            <a:srgbClr val="404040"/>
          </a:solidFill>
          <a:ln w="6096">
            <a:solidFill>
              <a:srgbClr val="FFFFFF"/>
            </a:solidFill>
          </a:ln>
        </p:spPr>
        <p:txBody>
          <a:bodyPr vert="horz" wrap="square" lIns="0" tIns="331470" rIns="0" bIns="0" rtlCol="0">
            <a:spAutoFit/>
          </a:bodyPr>
          <a:lstStyle/>
          <a:p>
            <a:pPr marL="229870" marR="628650">
              <a:lnSpc>
                <a:spcPct val="90000"/>
              </a:lnSpc>
              <a:spcBef>
                <a:spcPts val="2610"/>
              </a:spcBef>
            </a:pP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Education</a:t>
            </a:r>
            <a:r>
              <a:rPr sz="2400" b="1" u="sng" spc="-8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400" b="1" u="sng" dirty="0">
                <a:solidFill>
                  <a:srgbClr val="FFFFFF"/>
                </a:solidFill>
                <a:latin typeface="Gothic Uralic"/>
                <a:cs typeface="Gothic Uralic"/>
              </a:rPr>
              <a:t>– 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Special  </a:t>
            </a:r>
            <a:r>
              <a:rPr sz="2400" b="1" u="sng" dirty="0">
                <a:solidFill>
                  <a:srgbClr val="FFFFFF"/>
                </a:solidFill>
                <a:latin typeface="Gothic Uralic"/>
                <a:cs typeface="Gothic Uralic"/>
              </a:rPr>
              <a:t>Education 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Needs</a:t>
            </a:r>
            <a:r>
              <a:rPr sz="2400" b="1" u="sng" spc="-3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Units</a:t>
            </a:r>
            <a:endParaRPr sz="2400" b="1" u="sng" dirty="0">
              <a:latin typeface="Gothic Uralic"/>
              <a:cs typeface="Gothic Uralic"/>
            </a:endParaRPr>
          </a:p>
          <a:p>
            <a:pPr marL="229870" marR="300990">
              <a:lnSpc>
                <a:spcPct val="90000"/>
              </a:lnSpc>
              <a:spcBef>
                <a:spcPts val="1005"/>
              </a:spcBef>
            </a:pP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After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the  assessments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at 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Gothic Uralic"/>
                <a:cs typeface="Gothic Uralic"/>
              </a:rPr>
              <a:t>EARC 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Offices,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you</a:t>
            </a:r>
            <a:r>
              <a:rPr sz="2200" spc="-6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will 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be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guided on  schools  available for 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your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child’s  placement,  here </a:t>
            </a:r>
            <a:r>
              <a:rPr sz="2200" dirty="0">
                <a:solidFill>
                  <a:srgbClr val="FFFFFF"/>
                </a:solidFill>
                <a:latin typeface="Gothic Uralic"/>
                <a:cs typeface="Gothic Uralic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short  </a:t>
            </a:r>
            <a:r>
              <a:rPr sz="2200" dirty="0">
                <a:solidFill>
                  <a:srgbClr val="FFFFFF"/>
                </a:solidFill>
                <a:latin typeface="Gothic Uralic"/>
                <a:cs typeface="Gothic Uralic"/>
              </a:rPr>
              <a:t>list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of</a:t>
            </a:r>
            <a:r>
              <a:rPr sz="2200" spc="-5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some</a:t>
            </a:r>
            <a:endParaRPr sz="2200" dirty="0">
              <a:latin typeface="Gothic Uralic"/>
              <a:cs typeface="Gothic Uralic"/>
            </a:endParaRPr>
          </a:p>
          <a:p>
            <a:pPr marL="22987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special</a:t>
            </a:r>
            <a:r>
              <a:rPr sz="2200" spc="-3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schools.</a:t>
            </a:r>
            <a:endParaRPr sz="2200" dirty="0">
              <a:latin typeface="Gothic Uralic"/>
              <a:cs typeface="Gothic Uralic"/>
            </a:endParaRPr>
          </a:p>
        </p:txBody>
      </p:sp>
    </p:spTree>
    <p:extLst>
      <p:ext uri="{BB962C8B-B14F-4D97-AF65-F5344CB8AC3E}">
        <p14:creationId xmlns:p14="http://schemas.microsoft.com/office/powerpoint/2010/main" val="147318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33471"/>
              </p:ext>
            </p:extLst>
          </p:nvPr>
        </p:nvGraphicFramePr>
        <p:xfrm>
          <a:off x="3200400" y="304801"/>
          <a:ext cx="8610601" cy="615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917">
                  <a:extLst>
                    <a:ext uri="{9D8B030D-6E8A-4147-A177-3AD203B41FA5}">
                      <a16:colId xmlns:a16="http://schemas.microsoft.com/office/drawing/2014/main" val="3122326694"/>
                    </a:ext>
                  </a:extLst>
                </a:gridCol>
                <a:gridCol w="2577115">
                  <a:extLst>
                    <a:ext uri="{9D8B030D-6E8A-4147-A177-3AD203B41FA5}">
                      <a16:colId xmlns:a16="http://schemas.microsoft.com/office/drawing/2014/main" val="474584172"/>
                    </a:ext>
                  </a:extLst>
                </a:gridCol>
                <a:gridCol w="2605190">
                  <a:extLst>
                    <a:ext uri="{9D8B030D-6E8A-4147-A177-3AD203B41FA5}">
                      <a16:colId xmlns:a16="http://schemas.microsoft.com/office/drawing/2014/main" val="3121911093"/>
                    </a:ext>
                  </a:extLst>
                </a:gridCol>
                <a:gridCol w="2232379">
                  <a:extLst>
                    <a:ext uri="{9D8B030D-6E8A-4147-A177-3AD203B41FA5}">
                      <a16:colId xmlns:a16="http://schemas.microsoft.com/office/drawing/2014/main" val="4182965054"/>
                    </a:ext>
                  </a:extLst>
                </a:gridCol>
              </a:tblGrid>
              <a:tr h="809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othic Uralic"/>
                        </a:rPr>
                        <a:t>Sub-  County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othic Uralic"/>
                        </a:rPr>
                        <a:t>Institution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othic Uralic"/>
                        </a:rPr>
                        <a:t>Physical Address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Gothic Uralic"/>
                        </a:rPr>
                        <a:t>Phone Number/Website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45238"/>
                  </a:ext>
                </a:extLst>
              </a:tr>
              <a:tr h="575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Roysambu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Kenya Community Centre for Learning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Behind Thika Road Mall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 0721324894</a:t>
                      </a:r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68446"/>
                  </a:ext>
                </a:extLst>
              </a:tr>
              <a:tr h="163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Westlands</a:t>
                      </a:r>
                    </a:p>
                  </a:txBody>
                  <a:tcPr marL="9525" marR="9525" marT="9525" marB="0" anchor="ctr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Jacaranda Special: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Kilimani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2"/>
                        </a:rPr>
                        <a:t>070492804</a:t>
                      </a:r>
                    </a:p>
                    <a:p>
                      <a:pPr marL="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2"/>
                        </a:rPr>
                        <a:t>https://www.kenyaprimaryschools.com/nairobi/jacaranda-special-school-primary-kilimani-westlands/</a:t>
                      </a:r>
                      <a:endParaRPr lang="en-US" sz="1600" u="sng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53025"/>
                  </a:ext>
                </a:extLst>
              </a:tr>
              <a:tr h="47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Lang’ata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Karen Technical Training Institute For</a:t>
                      </a:r>
                      <a:r>
                        <a:rPr lang="en-US" sz="1600" u="none" strike="noStrike" baseline="0" dirty="0">
                          <a:effectLst/>
                          <a:latin typeface="Gothic Uralic"/>
                        </a:rPr>
                        <a:t> The Deaf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85725" marR="9525" marT="9525" marB="0" anchor="ctr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Karen 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85725" marR="9525" marT="9525" marB="0" anchor="ctr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020</a:t>
                      </a:r>
                      <a:r>
                        <a:rPr lang="en-US" sz="1600" b="0" i="0" u="sng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 884187</a:t>
                      </a:r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85725" marR="9525" marT="9525" marB="0" anchor="ctr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17507"/>
                  </a:ext>
                </a:extLst>
              </a:tr>
              <a:tr h="706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ic Uralic"/>
                        </a:rPr>
                        <a:t>Westlands</a:t>
                      </a:r>
                    </a:p>
                  </a:txBody>
                  <a:tcPr marL="9525" marR="9525" marT="9525" marB="0" anchor="ctr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Nairobi International School</a:t>
                      </a:r>
                      <a:endParaRPr lang="en-US" sz="1600" dirty="0">
                        <a:solidFill>
                          <a:schemeClr val="dk1"/>
                        </a:solidFill>
                        <a:effectLst/>
                        <a:latin typeface="Gothic Uralic"/>
                        <a:ea typeface="+mn-ea"/>
                        <a:cs typeface="+mn-cs"/>
                      </a:endParaRPr>
                    </a:p>
                    <a:p>
                      <a:endParaRPr lang="en-US" sz="1600" dirty="0">
                        <a:latin typeface="Gothic Uralic"/>
                      </a:endParaRPr>
                    </a:p>
                  </a:txBody>
                  <a:tcPr marL="85725" marR="9525" marT="9525" marB="0" anchor="ctr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ic Uralic"/>
                        </a:rPr>
                        <a:t>James </a:t>
                      </a:r>
                      <a:r>
                        <a:rPr lang="en-US" sz="1600" dirty="0" err="1">
                          <a:latin typeface="Gothic Uralic"/>
                        </a:rPr>
                        <a:t>Gichuru,Lavington</a:t>
                      </a:r>
                      <a:endParaRPr lang="en-US" sz="1600" dirty="0">
                        <a:latin typeface="Gothic Uralic"/>
                      </a:endParaRPr>
                    </a:p>
                  </a:txBody>
                  <a:tcPr marL="85725" marR="9525" marT="9525" marB="0" anchor="ctr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3"/>
                        </a:rPr>
                        <a:t>0729812241</a:t>
                      </a:r>
                    </a:p>
                    <a:p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  <a:hlinkClick r:id="rId3"/>
                        </a:rPr>
                        <a:t>https://www.nis.ac.ke/</a:t>
                      </a:r>
                      <a:r>
                        <a:rPr lang="en-CA" sz="1600" u="sng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  <a:ea typeface="+mn-ea"/>
                          <a:cs typeface="+mn-cs"/>
                        </a:rPr>
                        <a:t> </a:t>
                      </a:r>
                      <a:endParaRPr lang="en-US" sz="1600" u="sng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Gothic Uralic"/>
                      </a:endParaRPr>
                    </a:p>
                  </a:txBody>
                  <a:tcPr marL="85725" marR="9525" marT="9525" marB="0" anchor="ctr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31325"/>
                  </a:ext>
                </a:extLst>
              </a:tr>
              <a:tr h="4641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Makadara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Nile Road Special School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 Nile </a:t>
                      </a:r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Road,Off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Jogoo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 0700896476</a:t>
                      </a:r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0383"/>
                  </a:ext>
                </a:extLst>
              </a:tr>
              <a:tr h="53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Dagoretti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South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Waithaka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Special School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Mutuini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ctr"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 0707402847</a:t>
                      </a:r>
                      <a:endParaRPr lang="en-US" sz="1600" b="0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88069"/>
                  </a:ext>
                </a:extLst>
              </a:tr>
              <a:tr h="81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Kasarani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Githurai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Primary School</a:t>
                      </a:r>
                      <a:r>
                        <a:rPr lang="en-US" sz="1600" u="none" strike="noStrike" baseline="0" dirty="0">
                          <a:effectLst/>
                          <a:latin typeface="Gothic Uralic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Special Unit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Near </a:t>
                      </a:r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Githurai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Gothic Uralic"/>
                        </a:rPr>
                        <a:t>Market,Ngumba</a:t>
                      </a:r>
                      <a:r>
                        <a:rPr lang="en-US" sz="1600" u="none" strike="noStrike" dirty="0">
                          <a:effectLst/>
                          <a:latin typeface="Gothic Uralic"/>
                        </a:rPr>
                        <a:t> 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othic Uralic"/>
                      </a:endParaRP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thic Uralic"/>
                        </a:rPr>
                        <a:t> N/A</a:t>
                      </a:r>
                    </a:p>
                  </a:txBody>
                  <a:tcPr marL="9525" marR="9525" marT="9525" marB="0" anchor="b"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94066"/>
                  </a:ext>
                </a:extLst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>
          <a:xfrm>
            <a:off x="381000" y="762000"/>
            <a:ext cx="2616835" cy="5452005"/>
          </a:xfrm>
          <a:prstGeom prst="rect">
            <a:avLst/>
          </a:prstGeom>
          <a:solidFill>
            <a:srgbClr val="404040"/>
          </a:solidFill>
          <a:ln w="6096">
            <a:solidFill>
              <a:srgbClr val="FFFFFF"/>
            </a:solidFill>
          </a:ln>
        </p:spPr>
        <p:txBody>
          <a:bodyPr vert="horz" wrap="square" lIns="0" tIns="331470" rIns="0" bIns="0" rtlCol="0">
            <a:spAutoFit/>
          </a:bodyPr>
          <a:lstStyle/>
          <a:p>
            <a:pPr marL="229870" marR="628650">
              <a:lnSpc>
                <a:spcPct val="90000"/>
              </a:lnSpc>
              <a:spcBef>
                <a:spcPts val="2610"/>
              </a:spcBef>
            </a:pP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Education</a:t>
            </a:r>
            <a:r>
              <a:rPr sz="2400" b="1" u="sng" spc="-8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400" b="1" u="sng" dirty="0">
                <a:solidFill>
                  <a:srgbClr val="FFFFFF"/>
                </a:solidFill>
                <a:latin typeface="Gothic Uralic"/>
                <a:cs typeface="Gothic Uralic"/>
              </a:rPr>
              <a:t>– 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Special  </a:t>
            </a:r>
            <a:r>
              <a:rPr sz="2400" b="1" u="sng" dirty="0">
                <a:solidFill>
                  <a:srgbClr val="FFFFFF"/>
                </a:solidFill>
                <a:latin typeface="Gothic Uralic"/>
                <a:cs typeface="Gothic Uralic"/>
              </a:rPr>
              <a:t>Education 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Needs</a:t>
            </a:r>
            <a:r>
              <a:rPr sz="2400" b="1" u="sng" spc="-3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400" b="1" u="sng" spc="-5" dirty="0">
                <a:solidFill>
                  <a:srgbClr val="FFFFFF"/>
                </a:solidFill>
                <a:latin typeface="Gothic Uralic"/>
                <a:cs typeface="Gothic Uralic"/>
              </a:rPr>
              <a:t>Units</a:t>
            </a:r>
            <a:endParaRPr sz="2400" b="1" u="sng" dirty="0">
              <a:latin typeface="Gothic Uralic"/>
              <a:cs typeface="Gothic Uralic"/>
            </a:endParaRPr>
          </a:p>
          <a:p>
            <a:pPr marL="229870" marR="300990">
              <a:lnSpc>
                <a:spcPct val="90000"/>
              </a:lnSpc>
              <a:spcBef>
                <a:spcPts val="1005"/>
              </a:spcBef>
            </a:pP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After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the  assessments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at 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Gothic Uralic"/>
                <a:cs typeface="Gothic Uralic"/>
              </a:rPr>
              <a:t>EARC 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Offices,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you</a:t>
            </a:r>
            <a:r>
              <a:rPr sz="2200" spc="-6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will 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be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guided on  schools  available for 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your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child’s  placement,  here </a:t>
            </a:r>
            <a:r>
              <a:rPr sz="2200" dirty="0">
                <a:solidFill>
                  <a:srgbClr val="FFFFFF"/>
                </a:solidFill>
                <a:latin typeface="Gothic Uralic"/>
                <a:cs typeface="Gothic Uralic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short  </a:t>
            </a:r>
            <a:r>
              <a:rPr sz="2200" dirty="0">
                <a:solidFill>
                  <a:srgbClr val="FFFFFF"/>
                </a:solidFill>
                <a:latin typeface="Gothic Uralic"/>
                <a:cs typeface="Gothic Uralic"/>
              </a:rPr>
              <a:t>list </a:t>
            </a: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of</a:t>
            </a:r>
            <a:r>
              <a:rPr sz="2200" spc="-5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some</a:t>
            </a:r>
            <a:endParaRPr sz="2200" dirty="0">
              <a:latin typeface="Gothic Uralic"/>
              <a:cs typeface="Gothic Uralic"/>
            </a:endParaRPr>
          </a:p>
          <a:p>
            <a:pPr marL="22987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Gothic Uralic"/>
                <a:cs typeface="Gothic Uralic"/>
              </a:rPr>
              <a:t>special</a:t>
            </a:r>
            <a:r>
              <a:rPr sz="2200" spc="-35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othic Uralic"/>
                <a:cs typeface="Gothic Uralic"/>
              </a:rPr>
              <a:t>schools.</a:t>
            </a:r>
            <a:endParaRPr sz="2200" dirty="0">
              <a:latin typeface="Gothic Uralic"/>
              <a:cs typeface="Gothic Uralic"/>
            </a:endParaRPr>
          </a:p>
        </p:txBody>
      </p:sp>
    </p:spTree>
    <p:extLst>
      <p:ext uri="{BB962C8B-B14F-4D97-AF65-F5344CB8AC3E}">
        <p14:creationId xmlns:p14="http://schemas.microsoft.com/office/powerpoint/2010/main" val="320054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6796" y="381000"/>
            <a:ext cx="7056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>
                <a:latin typeface="+mj-lt"/>
              </a:rPr>
              <a:t>Family Support Organizations</a:t>
            </a:r>
            <a:endParaRPr spc="-10" dirty="0">
              <a:latin typeface="+mj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77336"/>
              </p:ext>
            </p:extLst>
          </p:nvPr>
        </p:nvGraphicFramePr>
        <p:xfrm>
          <a:off x="914400" y="1143000"/>
          <a:ext cx="10744200" cy="4973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0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3809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Organization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407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n-US" sz="1600" b="1" spc="-5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Email address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903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Gothic Uralic"/>
                          <a:cs typeface="Gothic Uralic"/>
                        </a:rPr>
                        <a:t>Website</a:t>
                      </a:r>
                      <a:endParaRPr sz="1600" dirty="0">
                        <a:latin typeface="Gothic Uralic"/>
                        <a:cs typeface="Gothic Uralic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9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629">
                <a:tc>
                  <a:txBody>
                    <a:bodyPr/>
                    <a:lstStyle/>
                    <a:p>
                      <a:pPr marL="6286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2085" algn="l"/>
                        </a:tabLst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Rare Disorders Kenya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" indent="0">
                        <a:lnSpc>
                          <a:spcPct val="100000"/>
                        </a:lnSpc>
                        <a:spcBef>
                          <a:spcPts val="220"/>
                        </a:spcBef>
                        <a:buNone/>
                        <a:tabLst>
                          <a:tab pos="172085" algn="l"/>
                        </a:tabLst>
                      </a:pP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info@rarediseasekenya.org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10795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www.rarediseasekenya.org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35" marR="1079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600" i="1" u="sng" dirty="0">
                        <a:solidFill>
                          <a:srgbClr val="00B0F0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718">
                <a:tc>
                  <a:txBody>
                    <a:bodyPr/>
                    <a:lstStyle/>
                    <a:p>
                      <a:pPr marL="6286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2085" algn="l"/>
                        </a:tabLst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ADAT Foundation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" indent="0">
                        <a:lnSpc>
                          <a:spcPct val="100000"/>
                        </a:lnSpc>
                        <a:spcBef>
                          <a:spcPts val="220"/>
                        </a:spcBef>
                        <a:buNone/>
                        <a:tabLst>
                          <a:tab pos="172085" algn="l"/>
                        </a:tabLst>
                      </a:pP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info@adatfoundation.org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E8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8699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https://www.adatfoundation.org</a:t>
                      </a:r>
                    </a:p>
                    <a:p>
                      <a:pPr marL="64135" marR="86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600" i="1" u="sng" dirty="0">
                        <a:solidFill>
                          <a:schemeClr val="accent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23">
                <a:tc>
                  <a:txBody>
                    <a:bodyPr/>
                    <a:lstStyle/>
                    <a:p>
                      <a:pPr marL="635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Autism Society of Kenya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info@autismkenya.org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+mn-lt"/>
                        </a:rPr>
                        <a:t>www.autismkenya.org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i="1" u="sng" dirty="0">
                        <a:solidFill>
                          <a:schemeClr val="accent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3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600" dirty="0">
                          <a:latin typeface="+mn-lt"/>
                          <a:cs typeface="Gothic Uralic"/>
                        </a:rPr>
                        <a:t>Little Rock in Kibera</a:t>
                      </a: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ZA" sz="1600" dirty="0" err="1">
                          <a:latin typeface="+mn-lt"/>
                          <a:cs typeface="Gothic Uralic"/>
                        </a:rPr>
                        <a:t>info@littlerockkenya.org</a:t>
                      </a: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sng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hlinkClick r:id="rId2"/>
                        </a:rPr>
                        <a:t>http://www.littlerockkenya.org/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i="1" u="sng" dirty="0">
                        <a:solidFill>
                          <a:schemeClr val="accent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22259"/>
                  </a:ext>
                </a:extLst>
              </a:tr>
              <a:tr h="258330">
                <a:tc>
                  <a:txBody>
                    <a:bodyPr/>
                    <a:lstStyle/>
                    <a:p>
                      <a:pPr marL="635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Action Foundation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ZA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info@theactionfoundationkenya.org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en-ZA" sz="1600" dirty="0">
                          <a:latin typeface="+mn-lt"/>
                        </a:rPr>
                      </a:b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CA" sz="1600" u="sng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hlinkClick r:id="rId3"/>
                        </a:rPr>
                        <a:t>https://theactionfoundationkenya.org/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i="1" u="sng" dirty="0">
                        <a:solidFill>
                          <a:schemeClr val="accent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80516"/>
                  </a:ext>
                </a:extLst>
              </a:tr>
              <a:tr h="1504665">
                <a:tc>
                  <a:txBody>
                    <a:bodyPr/>
                    <a:lstStyle/>
                    <a:p>
                      <a:pPr marL="0" lvl="0" indent="0" fontAlgn="ctr">
                        <a:spcAft>
                          <a:spcPts val="0"/>
                        </a:spcAft>
                        <a:buSzPct val="66000"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Andy Speaks: support for parents, policy change, empower parents: 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Bi-annual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fontAlgn="ctr"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Nanny's training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fontAlgn="ctr"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Cycle for autism awareness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ZA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info@andy.or.ke</a:t>
                      </a:r>
                      <a:endParaRPr sz="1600" dirty="0"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sng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http://andy.or.ke/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600" i="1" u="sng" dirty="0">
                        <a:solidFill>
                          <a:schemeClr val="accent1"/>
                        </a:solidFill>
                        <a:latin typeface="+mn-lt"/>
                        <a:cs typeface="Gothic Uralic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52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6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FE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</TotalTime>
  <Words>1295</Words>
  <Application>Microsoft Office PowerPoint</Application>
  <PresentationFormat>Widescreen</PresentationFormat>
  <Paragraphs>331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Gothic Uralic</vt:lpstr>
      <vt:lpstr>Symbol</vt:lpstr>
      <vt:lpstr>Times New Roman</vt:lpstr>
      <vt:lpstr>Wingdings</vt:lpstr>
      <vt:lpstr>Office Theme</vt:lpstr>
      <vt:lpstr>RESOURCES GUIDE FOR  FAMILIES WITH  DEVELOPMENTAL DISABILITIES</vt:lpstr>
      <vt:lpstr>Here is some information on resources  that may be helpful</vt:lpstr>
      <vt:lpstr>PowerPoint Presentation</vt:lpstr>
      <vt:lpstr>Child Protection Services</vt:lpstr>
      <vt:lpstr>Child Protection Services</vt:lpstr>
      <vt:lpstr>PowerPoint Presentation</vt:lpstr>
      <vt:lpstr>PowerPoint Presentation</vt:lpstr>
      <vt:lpstr>PowerPoint Presentation</vt:lpstr>
      <vt:lpstr>Family Support Organizations</vt:lpstr>
      <vt:lpstr>Health and Medical Services</vt:lpstr>
      <vt:lpstr>Health and Medical Services</vt:lpstr>
      <vt:lpstr>Health and Medical Services</vt:lpstr>
      <vt:lpstr>Health and Medical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GUIDE FOR  FAMILIES WITH  DEVELOPMENTAL DISABILITIES</dc:title>
  <dc:creator>User</dc:creator>
  <cp:lastModifiedBy>Rene Lepore</cp:lastModifiedBy>
  <cp:revision>77</cp:revision>
  <dcterms:created xsi:type="dcterms:W3CDTF">2021-12-09T12:33:59Z</dcterms:created>
  <dcterms:modified xsi:type="dcterms:W3CDTF">2022-03-30T13:39:30Z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2021-12-09T00:00:00Z</vt:filetime>
  </property>
</Properties>
</file>